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1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9" r:id="rId14"/>
    <p:sldId id="270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D8F1C-3255-44AE-A3E1-C1D2147F9D4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2FA12F81-01B6-402A-9FB6-695FB60D3FD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dirty="0" smtClean="0"/>
            <a:t>Улица Беккер стрит: </a:t>
          </a:r>
          <a:r>
            <a:rPr lang="ru-RU" sz="1600" dirty="0" err="1" smtClean="0"/>
            <a:t>каб</a:t>
          </a:r>
          <a:r>
            <a:rPr lang="ru-RU" sz="1600" dirty="0" smtClean="0"/>
            <a:t>. 2.1, каб.2.3, каб.2.4</a:t>
          </a:r>
          <a:endParaRPr lang="ru-RU" sz="1600" dirty="0"/>
        </a:p>
      </dgm:t>
    </dgm:pt>
    <dgm:pt modelId="{FEB1F423-62B9-463E-8533-2DB37676EC38}" type="parTrans" cxnId="{8C6DB0A2-F30C-4B61-B0EB-A2E933D65B45}">
      <dgm:prSet/>
      <dgm:spPr/>
      <dgm:t>
        <a:bodyPr/>
        <a:lstStyle/>
        <a:p>
          <a:endParaRPr lang="ru-RU"/>
        </a:p>
      </dgm:t>
    </dgm:pt>
    <dgm:pt modelId="{F2A7146E-C10A-4974-B711-81A85F994FE7}" type="sibTrans" cxnId="{8C6DB0A2-F30C-4B61-B0EB-A2E933D65B45}">
      <dgm:prSet/>
      <dgm:spPr/>
      <dgm:t>
        <a:bodyPr/>
        <a:lstStyle/>
        <a:p>
          <a:endParaRPr lang="ru-RU"/>
        </a:p>
      </dgm:t>
    </dgm:pt>
    <dgm:pt modelId="{04376A9F-0114-44EF-B934-20847CA11D2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dirty="0" smtClean="0"/>
            <a:t>Площадь «Точных наук»: </a:t>
          </a:r>
          <a:r>
            <a:rPr lang="ru-RU" sz="1600" dirty="0" err="1" smtClean="0"/>
            <a:t>каб</a:t>
          </a:r>
          <a:r>
            <a:rPr lang="ru-RU" sz="1600" dirty="0" smtClean="0"/>
            <a:t>. 3.15, каб.3.16, фойе 3-го этажа</a:t>
          </a:r>
          <a:endParaRPr lang="ru-RU" sz="1600" dirty="0"/>
        </a:p>
      </dgm:t>
    </dgm:pt>
    <dgm:pt modelId="{052F4102-69DE-4676-8430-F2910CB6F8A4}" type="parTrans" cxnId="{E820ADC7-AA05-4696-9505-CC40EE7FD047}">
      <dgm:prSet/>
      <dgm:spPr/>
      <dgm:t>
        <a:bodyPr/>
        <a:lstStyle/>
        <a:p>
          <a:endParaRPr lang="ru-RU"/>
        </a:p>
      </dgm:t>
    </dgm:pt>
    <dgm:pt modelId="{9D10BBD0-E0AA-4F47-ADE8-10C81DB30B6F}" type="sibTrans" cxnId="{E820ADC7-AA05-4696-9505-CC40EE7FD047}">
      <dgm:prSet/>
      <dgm:spPr/>
      <dgm:t>
        <a:bodyPr/>
        <a:lstStyle/>
        <a:p>
          <a:endParaRPr lang="ru-RU"/>
        </a:p>
      </dgm:t>
    </dgm:pt>
    <dgm:pt modelId="{CEBF886E-989A-4BB2-89C3-530785C77B52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600" dirty="0" smtClean="0"/>
            <a:t>Природная зона «Я и мир вокруг меня»: </a:t>
          </a:r>
          <a:r>
            <a:rPr lang="ru-RU" sz="1600" dirty="0" err="1" smtClean="0"/>
            <a:t>каб</a:t>
          </a:r>
          <a:r>
            <a:rPr lang="ru-RU" sz="1600" dirty="0" smtClean="0"/>
            <a:t>. 2.19, каб.2.20,</a:t>
          </a:r>
        </a:p>
        <a:p>
          <a:r>
            <a:rPr lang="ru-RU" sz="1600" dirty="0" smtClean="0"/>
            <a:t>Каб.2.21</a:t>
          </a:r>
          <a:endParaRPr lang="ru-RU" sz="1600" dirty="0"/>
        </a:p>
      </dgm:t>
    </dgm:pt>
    <dgm:pt modelId="{8A63E8A3-D590-4E3D-B594-0928A1089363}" type="parTrans" cxnId="{2BDAE8EF-468E-4858-A7F2-87F173210427}">
      <dgm:prSet/>
      <dgm:spPr/>
      <dgm:t>
        <a:bodyPr/>
        <a:lstStyle/>
        <a:p>
          <a:endParaRPr lang="ru-RU"/>
        </a:p>
      </dgm:t>
    </dgm:pt>
    <dgm:pt modelId="{23C78924-2612-4627-BA75-71437FB7157B}" type="sibTrans" cxnId="{2BDAE8EF-468E-4858-A7F2-87F173210427}">
      <dgm:prSet/>
      <dgm:spPr/>
      <dgm:t>
        <a:bodyPr/>
        <a:lstStyle/>
        <a:p>
          <a:endParaRPr lang="ru-RU"/>
        </a:p>
      </dgm:t>
    </dgm:pt>
    <dgm:pt modelId="{D7EE96DA-E838-4157-BA17-83183D7D5CA5}" type="pres">
      <dgm:prSet presAssocID="{CC2D8F1C-3255-44AE-A3E1-C1D2147F9D4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38252C4-1BAE-4926-9D31-ABF94038EF79}" type="pres">
      <dgm:prSet presAssocID="{2FA12F81-01B6-402A-9FB6-695FB60D3FD3}" presName="gear1" presStyleLbl="node1" presStyleIdx="0" presStyleCnt="3" custScaleX="112855" custScaleY="115715" custLinFactNeighborX="3476" custLinFactNeighborY="-1124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A99DE-1D88-469D-B38A-EEFBBDD6EBFB}" type="pres">
      <dgm:prSet presAssocID="{2FA12F81-01B6-402A-9FB6-695FB60D3FD3}" presName="gear1srcNode" presStyleLbl="node1" presStyleIdx="0" presStyleCnt="3"/>
      <dgm:spPr/>
      <dgm:t>
        <a:bodyPr/>
        <a:lstStyle/>
        <a:p>
          <a:endParaRPr lang="ru-RU"/>
        </a:p>
      </dgm:t>
    </dgm:pt>
    <dgm:pt modelId="{432669FF-7058-4F3A-89BD-A8EBE2496FDB}" type="pres">
      <dgm:prSet presAssocID="{2FA12F81-01B6-402A-9FB6-695FB60D3FD3}" presName="gear1dstNode" presStyleLbl="node1" presStyleIdx="0" presStyleCnt="3"/>
      <dgm:spPr/>
      <dgm:t>
        <a:bodyPr/>
        <a:lstStyle/>
        <a:p>
          <a:endParaRPr lang="ru-RU"/>
        </a:p>
      </dgm:t>
    </dgm:pt>
    <dgm:pt modelId="{3167EEF1-CC79-4F58-AA7B-3FF28F12563C}" type="pres">
      <dgm:prSet presAssocID="{04376A9F-0114-44EF-B934-20847CA11D22}" presName="gear2" presStyleLbl="node1" presStyleIdx="1" presStyleCnt="3" custScaleX="144687" custScaleY="142468" custLinFactNeighborX="-9984" custLinFactNeighborY="-2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8FBDD-0D89-44C7-B77E-76B6BCBB0379}" type="pres">
      <dgm:prSet presAssocID="{04376A9F-0114-44EF-B934-20847CA11D22}" presName="gear2srcNode" presStyleLbl="node1" presStyleIdx="1" presStyleCnt="3"/>
      <dgm:spPr/>
      <dgm:t>
        <a:bodyPr/>
        <a:lstStyle/>
        <a:p>
          <a:endParaRPr lang="ru-RU"/>
        </a:p>
      </dgm:t>
    </dgm:pt>
    <dgm:pt modelId="{D05128D3-EA8D-4608-BA0A-AE6FD19D2138}" type="pres">
      <dgm:prSet presAssocID="{04376A9F-0114-44EF-B934-20847CA11D22}" presName="gear2dstNode" presStyleLbl="node1" presStyleIdx="1" presStyleCnt="3"/>
      <dgm:spPr/>
      <dgm:t>
        <a:bodyPr/>
        <a:lstStyle/>
        <a:p>
          <a:endParaRPr lang="ru-RU"/>
        </a:p>
      </dgm:t>
    </dgm:pt>
    <dgm:pt modelId="{72CEB243-B70C-409C-9FF0-0746334CCC09}" type="pres">
      <dgm:prSet presAssocID="{CEBF886E-989A-4BB2-89C3-530785C77B52}" presName="gear3" presStyleLbl="node1" presStyleIdx="2" presStyleCnt="3" custScaleX="142081" custScaleY="137385" custLinFactNeighborX="-3353" custLinFactNeighborY="-1875"/>
      <dgm:spPr/>
      <dgm:t>
        <a:bodyPr/>
        <a:lstStyle/>
        <a:p>
          <a:endParaRPr lang="ru-RU"/>
        </a:p>
      </dgm:t>
    </dgm:pt>
    <dgm:pt modelId="{7B690013-5AC8-4F62-BE0B-E0A7D10AAD41}" type="pres">
      <dgm:prSet presAssocID="{CEBF886E-989A-4BB2-89C3-530785C77B5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CFF57-DE39-497A-B06B-8E9E93F13F13}" type="pres">
      <dgm:prSet presAssocID="{CEBF886E-989A-4BB2-89C3-530785C77B52}" presName="gear3srcNode" presStyleLbl="node1" presStyleIdx="2" presStyleCnt="3"/>
      <dgm:spPr/>
      <dgm:t>
        <a:bodyPr/>
        <a:lstStyle/>
        <a:p>
          <a:endParaRPr lang="ru-RU"/>
        </a:p>
      </dgm:t>
    </dgm:pt>
    <dgm:pt modelId="{3E7B5766-D88B-4447-BB4F-551B7DA8088C}" type="pres">
      <dgm:prSet presAssocID="{CEBF886E-989A-4BB2-89C3-530785C77B52}" presName="gear3dstNode" presStyleLbl="node1" presStyleIdx="2" presStyleCnt="3"/>
      <dgm:spPr/>
      <dgm:t>
        <a:bodyPr/>
        <a:lstStyle/>
        <a:p>
          <a:endParaRPr lang="ru-RU"/>
        </a:p>
      </dgm:t>
    </dgm:pt>
    <dgm:pt modelId="{06C1755B-3B92-45C2-83BD-0032B2F3A819}" type="pres">
      <dgm:prSet presAssocID="{F2A7146E-C10A-4974-B711-81A85F994FE7}" presName="connector1" presStyleLbl="sibTrans2D1" presStyleIdx="0" presStyleCnt="3" custLinFactNeighborX="-5388" custLinFactNeighborY="-7723"/>
      <dgm:spPr/>
      <dgm:t>
        <a:bodyPr/>
        <a:lstStyle/>
        <a:p>
          <a:endParaRPr lang="ru-RU"/>
        </a:p>
      </dgm:t>
    </dgm:pt>
    <dgm:pt modelId="{5B2707A1-42C9-4C91-B6F3-8AD322655B60}" type="pres">
      <dgm:prSet presAssocID="{9D10BBD0-E0AA-4F47-ADE8-10C81DB30B6F}" presName="connector2" presStyleLbl="sibTrans2D1" presStyleIdx="1" presStyleCnt="3" custScaleX="117681" custLinFactNeighborX="-4744" custLinFactNeighborY="-9031"/>
      <dgm:spPr/>
      <dgm:t>
        <a:bodyPr/>
        <a:lstStyle/>
        <a:p>
          <a:endParaRPr lang="ru-RU"/>
        </a:p>
      </dgm:t>
    </dgm:pt>
    <dgm:pt modelId="{DB728C7B-6F82-49B0-A845-9B71E8038E06}" type="pres">
      <dgm:prSet presAssocID="{23C78924-2612-4627-BA75-71437FB7157B}" presName="connector3" presStyleLbl="sibTrans2D1" presStyleIdx="2" presStyleCnt="3" custLinFactNeighborX="-14211" custLinFactNeighborY="-10222"/>
      <dgm:spPr/>
      <dgm:t>
        <a:bodyPr/>
        <a:lstStyle/>
        <a:p>
          <a:endParaRPr lang="ru-RU"/>
        </a:p>
      </dgm:t>
    </dgm:pt>
  </dgm:ptLst>
  <dgm:cxnLst>
    <dgm:cxn modelId="{37C0290C-CAA8-4077-8C91-D7398E6985B5}" type="presOf" srcId="{CEBF886E-989A-4BB2-89C3-530785C77B52}" destId="{72CEB243-B70C-409C-9FF0-0746334CCC09}" srcOrd="0" destOrd="0" presId="urn:microsoft.com/office/officeart/2005/8/layout/gear1"/>
    <dgm:cxn modelId="{2BDAE8EF-468E-4858-A7F2-87F173210427}" srcId="{CC2D8F1C-3255-44AE-A3E1-C1D2147F9D4E}" destId="{CEBF886E-989A-4BB2-89C3-530785C77B52}" srcOrd="2" destOrd="0" parTransId="{8A63E8A3-D590-4E3D-B594-0928A1089363}" sibTransId="{23C78924-2612-4627-BA75-71437FB7157B}"/>
    <dgm:cxn modelId="{696F8ACD-E4AB-4070-B1C1-3A0CA7368B92}" type="presOf" srcId="{2FA12F81-01B6-402A-9FB6-695FB60D3FD3}" destId="{466A99DE-1D88-469D-B38A-EEFBBDD6EBFB}" srcOrd="1" destOrd="0" presId="urn:microsoft.com/office/officeart/2005/8/layout/gear1"/>
    <dgm:cxn modelId="{8D23CC46-0E4E-489C-8409-02733747B8EE}" type="presOf" srcId="{04376A9F-0114-44EF-B934-20847CA11D22}" destId="{3167EEF1-CC79-4F58-AA7B-3FF28F12563C}" srcOrd="0" destOrd="0" presId="urn:microsoft.com/office/officeart/2005/8/layout/gear1"/>
    <dgm:cxn modelId="{0F4D16FE-AD79-47C2-A097-1A0E0CEF1D39}" type="presOf" srcId="{CEBF886E-989A-4BB2-89C3-530785C77B52}" destId="{7B690013-5AC8-4F62-BE0B-E0A7D10AAD41}" srcOrd="1" destOrd="0" presId="urn:microsoft.com/office/officeart/2005/8/layout/gear1"/>
    <dgm:cxn modelId="{4BEBA3D6-6B79-4A01-8C18-D621139ED16C}" type="presOf" srcId="{CEBF886E-989A-4BB2-89C3-530785C77B52}" destId="{CDCCFF57-DE39-497A-B06B-8E9E93F13F13}" srcOrd="2" destOrd="0" presId="urn:microsoft.com/office/officeart/2005/8/layout/gear1"/>
    <dgm:cxn modelId="{92FAC53D-EE24-4CA6-AF14-14CC230A48B7}" type="presOf" srcId="{9D10BBD0-E0AA-4F47-ADE8-10C81DB30B6F}" destId="{5B2707A1-42C9-4C91-B6F3-8AD322655B60}" srcOrd="0" destOrd="0" presId="urn:microsoft.com/office/officeart/2005/8/layout/gear1"/>
    <dgm:cxn modelId="{F12A3099-3292-4087-8F52-6BE2311A8FDB}" type="presOf" srcId="{CC2D8F1C-3255-44AE-A3E1-C1D2147F9D4E}" destId="{D7EE96DA-E838-4157-BA17-83183D7D5CA5}" srcOrd="0" destOrd="0" presId="urn:microsoft.com/office/officeart/2005/8/layout/gear1"/>
    <dgm:cxn modelId="{E820ADC7-AA05-4696-9505-CC40EE7FD047}" srcId="{CC2D8F1C-3255-44AE-A3E1-C1D2147F9D4E}" destId="{04376A9F-0114-44EF-B934-20847CA11D22}" srcOrd="1" destOrd="0" parTransId="{052F4102-69DE-4676-8430-F2910CB6F8A4}" sibTransId="{9D10BBD0-E0AA-4F47-ADE8-10C81DB30B6F}"/>
    <dgm:cxn modelId="{3EA5A7BD-BE01-4802-A030-9928FB705A08}" type="presOf" srcId="{2FA12F81-01B6-402A-9FB6-695FB60D3FD3}" destId="{432669FF-7058-4F3A-89BD-A8EBE2496FDB}" srcOrd="2" destOrd="0" presId="urn:microsoft.com/office/officeart/2005/8/layout/gear1"/>
    <dgm:cxn modelId="{0B2CC672-99CB-407F-B9E6-8D125D86EF4F}" type="presOf" srcId="{23C78924-2612-4627-BA75-71437FB7157B}" destId="{DB728C7B-6F82-49B0-A845-9B71E8038E06}" srcOrd="0" destOrd="0" presId="urn:microsoft.com/office/officeart/2005/8/layout/gear1"/>
    <dgm:cxn modelId="{DE2A2F2F-D298-4379-898A-90BCE74FF190}" type="presOf" srcId="{CEBF886E-989A-4BB2-89C3-530785C77B52}" destId="{3E7B5766-D88B-4447-BB4F-551B7DA8088C}" srcOrd="3" destOrd="0" presId="urn:microsoft.com/office/officeart/2005/8/layout/gear1"/>
    <dgm:cxn modelId="{CB18E1EE-7468-42FF-8126-FF60C2610A6F}" type="presOf" srcId="{04376A9F-0114-44EF-B934-20847CA11D22}" destId="{D05128D3-EA8D-4608-BA0A-AE6FD19D2138}" srcOrd="2" destOrd="0" presId="urn:microsoft.com/office/officeart/2005/8/layout/gear1"/>
    <dgm:cxn modelId="{8C6DB0A2-F30C-4B61-B0EB-A2E933D65B45}" srcId="{CC2D8F1C-3255-44AE-A3E1-C1D2147F9D4E}" destId="{2FA12F81-01B6-402A-9FB6-695FB60D3FD3}" srcOrd="0" destOrd="0" parTransId="{FEB1F423-62B9-463E-8533-2DB37676EC38}" sibTransId="{F2A7146E-C10A-4974-B711-81A85F994FE7}"/>
    <dgm:cxn modelId="{C0A1683D-DE87-4799-8819-630D3C2F93AF}" type="presOf" srcId="{04376A9F-0114-44EF-B934-20847CA11D22}" destId="{AA08FBDD-0D89-44C7-B77E-76B6BCBB0379}" srcOrd="1" destOrd="0" presId="urn:microsoft.com/office/officeart/2005/8/layout/gear1"/>
    <dgm:cxn modelId="{A8B97E77-43F9-42FB-9751-2663CF3AA010}" type="presOf" srcId="{F2A7146E-C10A-4974-B711-81A85F994FE7}" destId="{06C1755B-3B92-45C2-83BD-0032B2F3A819}" srcOrd="0" destOrd="0" presId="urn:microsoft.com/office/officeart/2005/8/layout/gear1"/>
    <dgm:cxn modelId="{7B24ACBF-4BC8-4EC5-9A00-2760B262E3D8}" type="presOf" srcId="{2FA12F81-01B6-402A-9FB6-695FB60D3FD3}" destId="{F38252C4-1BAE-4926-9D31-ABF94038EF79}" srcOrd="0" destOrd="0" presId="urn:microsoft.com/office/officeart/2005/8/layout/gear1"/>
    <dgm:cxn modelId="{CEC7C5C8-8E1A-4E27-B8C5-126E54F22037}" type="presParOf" srcId="{D7EE96DA-E838-4157-BA17-83183D7D5CA5}" destId="{F38252C4-1BAE-4926-9D31-ABF94038EF79}" srcOrd="0" destOrd="0" presId="urn:microsoft.com/office/officeart/2005/8/layout/gear1"/>
    <dgm:cxn modelId="{00E1D9D2-8FD0-499F-8272-6F02B1F4B812}" type="presParOf" srcId="{D7EE96DA-E838-4157-BA17-83183D7D5CA5}" destId="{466A99DE-1D88-469D-B38A-EEFBBDD6EBFB}" srcOrd="1" destOrd="0" presId="urn:microsoft.com/office/officeart/2005/8/layout/gear1"/>
    <dgm:cxn modelId="{C4328800-C7BE-41C5-A9AB-0ED1F696C730}" type="presParOf" srcId="{D7EE96DA-E838-4157-BA17-83183D7D5CA5}" destId="{432669FF-7058-4F3A-89BD-A8EBE2496FDB}" srcOrd="2" destOrd="0" presId="urn:microsoft.com/office/officeart/2005/8/layout/gear1"/>
    <dgm:cxn modelId="{08F669BC-28BC-4C8F-A5F6-D98AB52AA61D}" type="presParOf" srcId="{D7EE96DA-E838-4157-BA17-83183D7D5CA5}" destId="{3167EEF1-CC79-4F58-AA7B-3FF28F12563C}" srcOrd="3" destOrd="0" presId="urn:microsoft.com/office/officeart/2005/8/layout/gear1"/>
    <dgm:cxn modelId="{D7D9B8D7-BDDF-455C-81B0-4E1C571482E5}" type="presParOf" srcId="{D7EE96DA-E838-4157-BA17-83183D7D5CA5}" destId="{AA08FBDD-0D89-44C7-B77E-76B6BCBB0379}" srcOrd="4" destOrd="0" presId="urn:microsoft.com/office/officeart/2005/8/layout/gear1"/>
    <dgm:cxn modelId="{3B4AE0AC-1E7E-4545-80D1-4B86059033AF}" type="presParOf" srcId="{D7EE96DA-E838-4157-BA17-83183D7D5CA5}" destId="{D05128D3-EA8D-4608-BA0A-AE6FD19D2138}" srcOrd="5" destOrd="0" presId="urn:microsoft.com/office/officeart/2005/8/layout/gear1"/>
    <dgm:cxn modelId="{0EFAB250-226F-4FBC-898D-96F20E29DFCA}" type="presParOf" srcId="{D7EE96DA-E838-4157-BA17-83183D7D5CA5}" destId="{72CEB243-B70C-409C-9FF0-0746334CCC09}" srcOrd="6" destOrd="0" presId="urn:microsoft.com/office/officeart/2005/8/layout/gear1"/>
    <dgm:cxn modelId="{8A045449-B10E-4857-BB6C-F7E11114E032}" type="presParOf" srcId="{D7EE96DA-E838-4157-BA17-83183D7D5CA5}" destId="{7B690013-5AC8-4F62-BE0B-E0A7D10AAD41}" srcOrd="7" destOrd="0" presId="urn:microsoft.com/office/officeart/2005/8/layout/gear1"/>
    <dgm:cxn modelId="{213796EF-43A4-43FB-8578-D3DBDA4DC0EE}" type="presParOf" srcId="{D7EE96DA-E838-4157-BA17-83183D7D5CA5}" destId="{CDCCFF57-DE39-497A-B06B-8E9E93F13F13}" srcOrd="8" destOrd="0" presId="urn:microsoft.com/office/officeart/2005/8/layout/gear1"/>
    <dgm:cxn modelId="{CF7624DB-4150-45F9-AAF9-AD9B8AF9C441}" type="presParOf" srcId="{D7EE96DA-E838-4157-BA17-83183D7D5CA5}" destId="{3E7B5766-D88B-4447-BB4F-551B7DA8088C}" srcOrd="9" destOrd="0" presId="urn:microsoft.com/office/officeart/2005/8/layout/gear1"/>
    <dgm:cxn modelId="{ED23E960-5407-4D74-BF36-2F5318625DA4}" type="presParOf" srcId="{D7EE96DA-E838-4157-BA17-83183D7D5CA5}" destId="{06C1755B-3B92-45C2-83BD-0032B2F3A819}" srcOrd="10" destOrd="0" presId="urn:microsoft.com/office/officeart/2005/8/layout/gear1"/>
    <dgm:cxn modelId="{6F178115-CF7D-4028-93E2-8436812FFDBD}" type="presParOf" srcId="{D7EE96DA-E838-4157-BA17-83183D7D5CA5}" destId="{5B2707A1-42C9-4C91-B6F3-8AD322655B60}" srcOrd="11" destOrd="0" presId="urn:microsoft.com/office/officeart/2005/8/layout/gear1"/>
    <dgm:cxn modelId="{6DD8AF73-FE68-4CE2-AB5F-D6B5469F90EF}" type="presParOf" srcId="{D7EE96DA-E838-4157-BA17-83183D7D5CA5}" destId="{DB728C7B-6F82-49B0-A845-9B71E8038E06}" srcOrd="12" destOrd="0" presId="urn:microsoft.com/office/officeart/2005/8/layout/gear1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CBF43-7830-4668-869B-9B5F639B1994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9E7974-CC7A-4130-A029-740E45BF862F}">
      <dgm:prSet phldrT="[Текст]"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ru-RU" dirty="0" smtClean="0"/>
            <a:t>Парк Горького: каб.3.2, каб.3.4, каб.3.7,</a:t>
          </a:r>
        </a:p>
        <a:p>
          <a:r>
            <a:rPr lang="ru-RU" dirty="0" smtClean="0"/>
            <a:t>каб.3.11</a:t>
          </a:r>
          <a:endParaRPr lang="ru-RU" dirty="0"/>
        </a:p>
      </dgm:t>
    </dgm:pt>
    <dgm:pt modelId="{E8831F1B-80F0-4BF4-A8D5-AD745CFA23C1}" type="parTrans" cxnId="{6938B3BD-4814-4FF3-BA0D-4B39E39E0686}">
      <dgm:prSet/>
      <dgm:spPr/>
      <dgm:t>
        <a:bodyPr/>
        <a:lstStyle/>
        <a:p>
          <a:endParaRPr lang="ru-RU"/>
        </a:p>
      </dgm:t>
    </dgm:pt>
    <dgm:pt modelId="{A71486B0-B374-4E08-8590-5401F60E9698}" type="sibTrans" cxnId="{6938B3BD-4814-4FF3-BA0D-4B39E39E0686}">
      <dgm:prSet custT="1"/>
      <dgm:spPr>
        <a:solidFill>
          <a:srgbClr val="00B0F0"/>
        </a:solidFill>
      </dgm:spPr>
      <dgm:t>
        <a:bodyPr/>
        <a:lstStyle/>
        <a:p>
          <a:r>
            <a:rPr lang="ru-RU" sz="1200" dirty="0" smtClean="0"/>
            <a:t>Дом культуры «Души прекрасные порывы»: 3 этаж, актовый зал</a:t>
          </a:r>
          <a:endParaRPr lang="ru-RU" sz="1200" dirty="0"/>
        </a:p>
      </dgm:t>
    </dgm:pt>
    <dgm:pt modelId="{DFE8998C-D589-4BB4-823E-997A883B448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200" dirty="0" smtClean="0"/>
            <a:t>Сквер «Чудо рукотворное»: </a:t>
          </a:r>
          <a:r>
            <a:rPr lang="ru-RU" sz="1200" dirty="0" err="1" smtClean="0"/>
            <a:t>каб</a:t>
          </a:r>
          <a:r>
            <a:rPr lang="ru-RU" sz="1200" dirty="0" smtClean="0"/>
            <a:t>. 2.5, </a:t>
          </a:r>
          <a:r>
            <a:rPr lang="ru-RU" sz="1200" dirty="0" err="1" smtClean="0"/>
            <a:t>каб</a:t>
          </a:r>
          <a:r>
            <a:rPr lang="ru-RU" sz="1200" dirty="0" smtClean="0"/>
            <a:t>. 2.6, каб.2.7</a:t>
          </a:r>
          <a:endParaRPr lang="ru-RU" sz="1200" dirty="0"/>
        </a:p>
      </dgm:t>
    </dgm:pt>
    <dgm:pt modelId="{897BAF8D-6E0E-47BF-98F2-DA261C85DE42}" type="parTrans" cxnId="{6A77BC14-1F22-42F2-B8BB-8D91B938D686}">
      <dgm:prSet/>
      <dgm:spPr/>
      <dgm:t>
        <a:bodyPr/>
        <a:lstStyle/>
        <a:p>
          <a:endParaRPr lang="ru-RU"/>
        </a:p>
      </dgm:t>
    </dgm:pt>
    <dgm:pt modelId="{F10BCB75-2A3F-40C1-95F0-32FA4A7AC7DF}" type="sibTrans" cxnId="{6A77BC14-1F22-42F2-B8BB-8D91B938D686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Проспект «исследователей и проектировщиков»: коридор и холлы 2-го этажа</a:t>
          </a:r>
          <a:endParaRPr lang="ru-RU" sz="1200" dirty="0"/>
        </a:p>
      </dgm:t>
    </dgm:pt>
    <dgm:pt modelId="{47D2887B-7CBA-4202-B237-D9D1D75C3BD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200" dirty="0" smtClean="0"/>
            <a:t>Спортивный комплекс «мама, папа, я – спортивная семья»: 3 этаж, спортивный зал</a:t>
          </a:r>
          <a:endParaRPr lang="ru-RU" sz="1200" dirty="0"/>
        </a:p>
      </dgm:t>
    </dgm:pt>
    <dgm:pt modelId="{EF839193-9CCD-42B0-B0D5-7388A7141BB0}" type="parTrans" cxnId="{B171853C-6147-40F8-9BDD-A222015E6018}">
      <dgm:prSet/>
      <dgm:spPr/>
      <dgm:t>
        <a:bodyPr/>
        <a:lstStyle/>
        <a:p>
          <a:endParaRPr lang="ru-RU"/>
        </a:p>
      </dgm:t>
    </dgm:pt>
    <dgm:pt modelId="{9E1C4E08-2368-4E38-BBDE-9ECC67DD97BC}" type="sibTrans" cxnId="{B171853C-6147-40F8-9BDD-A222015E601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dirty="0" smtClean="0"/>
            <a:t>Мир читающих человечков: з этаж,  библиотека </a:t>
          </a:r>
          <a:endParaRPr lang="ru-RU" dirty="0"/>
        </a:p>
      </dgm:t>
    </dgm:pt>
    <dgm:pt modelId="{2303CCB5-7649-4C9D-9536-71A5C26A0E63}">
      <dgm:prSet phldrT="[Текст]"/>
      <dgm:spPr/>
      <dgm:t>
        <a:bodyPr/>
        <a:lstStyle/>
        <a:p>
          <a:endParaRPr lang="ru-RU" dirty="0"/>
        </a:p>
      </dgm:t>
    </dgm:pt>
    <dgm:pt modelId="{84F4A5E8-511D-4BE4-95F6-D01DDE8C7878}" type="parTrans" cxnId="{249D9ED1-C8B9-4740-B47B-C92202C30221}">
      <dgm:prSet/>
      <dgm:spPr/>
      <dgm:t>
        <a:bodyPr/>
        <a:lstStyle/>
        <a:p>
          <a:endParaRPr lang="ru-RU"/>
        </a:p>
      </dgm:t>
    </dgm:pt>
    <dgm:pt modelId="{D24D0E8B-4712-46F8-BBDA-4A138C5B73C6}" type="sibTrans" cxnId="{249D9ED1-C8B9-4740-B47B-C92202C30221}">
      <dgm:prSet/>
      <dgm:spPr/>
      <dgm:t>
        <a:bodyPr/>
        <a:lstStyle/>
        <a:p>
          <a:endParaRPr lang="ru-RU"/>
        </a:p>
      </dgm:t>
    </dgm:pt>
    <dgm:pt modelId="{D4BA91EA-215A-4C03-A98E-293197E9E1E9}" type="pres">
      <dgm:prSet presAssocID="{429CBF43-7830-4668-869B-9B5F639B199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194C45F-DB02-4667-9DCD-F807D400D513}" type="pres">
      <dgm:prSet presAssocID="{689E7974-CC7A-4130-A029-740E45BF862F}" presName="composite" presStyleCnt="0"/>
      <dgm:spPr/>
    </dgm:pt>
    <dgm:pt modelId="{26106528-BD2C-44C1-885F-EED46CE732AF}" type="pres">
      <dgm:prSet presAssocID="{689E7974-CC7A-4130-A029-740E45BF862F}" presName="Parent1" presStyleLbl="node1" presStyleIdx="0" presStyleCnt="6" custScaleX="138367" custScaleY="116481" custLinFactNeighborX="3546" custLinFactNeighborY="-617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B153-EAE1-42BC-BA99-13E1C230252B}" type="pres">
      <dgm:prSet presAssocID="{689E7974-CC7A-4130-A029-740E45BF862F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618D0-E80F-4C5B-9F2E-489A483228C0}" type="pres">
      <dgm:prSet presAssocID="{689E7974-CC7A-4130-A029-740E45BF862F}" presName="BalanceSpacing" presStyleCnt="0"/>
      <dgm:spPr/>
    </dgm:pt>
    <dgm:pt modelId="{08AA59A2-18EF-4741-8D08-3309E7D54016}" type="pres">
      <dgm:prSet presAssocID="{689E7974-CC7A-4130-A029-740E45BF862F}" presName="BalanceSpacing1" presStyleCnt="0"/>
      <dgm:spPr/>
    </dgm:pt>
    <dgm:pt modelId="{73DF0AB8-1C78-4BE8-8D16-FBB2DFC7B656}" type="pres">
      <dgm:prSet presAssocID="{A71486B0-B374-4E08-8590-5401F60E9698}" presName="Accent1Text" presStyleLbl="node1" presStyleIdx="1" presStyleCnt="6" custScaleX="130702" custScaleY="115264" custLinFactNeighborX="-32622" custLinFactNeighborY="-7285"/>
      <dgm:spPr/>
      <dgm:t>
        <a:bodyPr/>
        <a:lstStyle/>
        <a:p>
          <a:endParaRPr lang="ru-RU"/>
        </a:p>
      </dgm:t>
    </dgm:pt>
    <dgm:pt modelId="{D24788CC-31A8-438D-BAC9-C47113776056}" type="pres">
      <dgm:prSet presAssocID="{A71486B0-B374-4E08-8590-5401F60E9698}" presName="spaceBetweenRectangles" presStyleCnt="0"/>
      <dgm:spPr/>
    </dgm:pt>
    <dgm:pt modelId="{7F979F28-1975-47D9-ACEA-10DC89E42667}" type="pres">
      <dgm:prSet presAssocID="{DFE8998C-D589-4BB4-823E-997A883B4481}" presName="composite" presStyleCnt="0"/>
      <dgm:spPr/>
    </dgm:pt>
    <dgm:pt modelId="{810414E9-A635-48AA-8377-E0133A049DA6}" type="pres">
      <dgm:prSet presAssocID="{DFE8998C-D589-4BB4-823E-997A883B4481}" presName="Parent1" presStyleLbl="node1" presStyleIdx="2" presStyleCnt="6" custScaleX="127659" custScaleY="119693" custLinFactNeighborX="-12056" custLinFactNeighborY="-341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FBB35-3BB7-4A3F-8496-2EF0A04ACA9A}" type="pres">
      <dgm:prSet presAssocID="{DFE8998C-D589-4BB4-823E-997A883B448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B5DE7-CAC5-42A5-8EE2-D10501756A12}" type="pres">
      <dgm:prSet presAssocID="{DFE8998C-D589-4BB4-823E-997A883B4481}" presName="BalanceSpacing" presStyleCnt="0"/>
      <dgm:spPr/>
    </dgm:pt>
    <dgm:pt modelId="{0B162AF1-791A-4198-8C00-B0DF40F21400}" type="pres">
      <dgm:prSet presAssocID="{DFE8998C-D589-4BB4-823E-997A883B4481}" presName="BalanceSpacing1" presStyleCnt="0"/>
      <dgm:spPr/>
    </dgm:pt>
    <dgm:pt modelId="{E15EE672-D684-4C5E-8BD8-4C024C710536}" type="pres">
      <dgm:prSet presAssocID="{F10BCB75-2A3F-40C1-95F0-32FA4A7AC7DF}" presName="Accent1Text" presStyleLbl="node1" presStyleIdx="3" presStyleCnt="6" custScaleX="146502" custScaleY="119693" custLinFactNeighborX="19148" custLinFactNeighborY="-4648"/>
      <dgm:spPr/>
      <dgm:t>
        <a:bodyPr/>
        <a:lstStyle/>
        <a:p>
          <a:endParaRPr lang="ru-RU"/>
        </a:p>
      </dgm:t>
    </dgm:pt>
    <dgm:pt modelId="{A3960304-47FD-4AEB-AD1F-8E7F37C48973}" type="pres">
      <dgm:prSet presAssocID="{F10BCB75-2A3F-40C1-95F0-32FA4A7AC7DF}" presName="spaceBetweenRectangles" presStyleCnt="0"/>
      <dgm:spPr/>
    </dgm:pt>
    <dgm:pt modelId="{276FA1D1-00DB-46B1-9C40-273AB86A5638}" type="pres">
      <dgm:prSet presAssocID="{47D2887B-7CBA-4202-B237-D9D1D75C3BDE}" presName="composite" presStyleCnt="0"/>
      <dgm:spPr/>
    </dgm:pt>
    <dgm:pt modelId="{97D77364-BA62-4D38-AC8B-87A8C7268695}" type="pres">
      <dgm:prSet presAssocID="{47D2887B-7CBA-4202-B237-D9D1D75C3BDE}" presName="Parent1" presStyleLbl="node1" presStyleIdx="4" presStyleCnt="6" custScaleX="131275" custScaleY="128519" custLinFactNeighborX="19148" custLinFactNeighborY="-43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23A4D-88D5-4433-B10D-BD9E5C314290}" type="pres">
      <dgm:prSet presAssocID="{47D2887B-7CBA-4202-B237-D9D1D75C3BD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0E264-BA5F-442B-9B10-4058812AD125}" type="pres">
      <dgm:prSet presAssocID="{47D2887B-7CBA-4202-B237-D9D1D75C3BDE}" presName="BalanceSpacing" presStyleCnt="0"/>
      <dgm:spPr/>
    </dgm:pt>
    <dgm:pt modelId="{7CF7620F-50BE-4EDB-95D4-5FECC4591935}" type="pres">
      <dgm:prSet presAssocID="{47D2887B-7CBA-4202-B237-D9D1D75C3BDE}" presName="BalanceSpacing1" presStyleCnt="0"/>
      <dgm:spPr/>
    </dgm:pt>
    <dgm:pt modelId="{AA3BC0E1-4C2B-4391-B279-C274E7EE1FF8}" type="pres">
      <dgm:prSet presAssocID="{9E1C4E08-2368-4E38-BBDE-9ECC67DD97BC}" presName="Accent1Text" presStyleLbl="node1" presStyleIdx="5" presStyleCnt="6" custScaleX="130704" custScaleY="120739" custLinFactNeighborX="-17729" custLinFactNeighborY="-8021"/>
      <dgm:spPr/>
      <dgm:t>
        <a:bodyPr/>
        <a:lstStyle/>
        <a:p>
          <a:endParaRPr lang="ru-RU"/>
        </a:p>
      </dgm:t>
    </dgm:pt>
  </dgm:ptLst>
  <dgm:cxnLst>
    <dgm:cxn modelId="{5D19A0E0-9A64-41DB-B58E-6EB5466E0979}" type="presOf" srcId="{9E1C4E08-2368-4E38-BBDE-9ECC67DD97BC}" destId="{AA3BC0E1-4C2B-4391-B279-C274E7EE1FF8}" srcOrd="0" destOrd="0" presId="urn:microsoft.com/office/officeart/2008/layout/AlternatingHexagons"/>
    <dgm:cxn modelId="{871F7090-8497-464F-AC21-A6A09C48B323}" type="presOf" srcId="{DFE8998C-D589-4BB4-823E-997A883B4481}" destId="{810414E9-A635-48AA-8377-E0133A049DA6}" srcOrd="0" destOrd="0" presId="urn:microsoft.com/office/officeart/2008/layout/AlternatingHexagons"/>
    <dgm:cxn modelId="{A0CA9BF3-0105-4BD3-BABF-BFA141336097}" type="presOf" srcId="{429CBF43-7830-4668-869B-9B5F639B1994}" destId="{D4BA91EA-215A-4C03-A98E-293197E9E1E9}" srcOrd="0" destOrd="0" presId="urn:microsoft.com/office/officeart/2008/layout/AlternatingHexagons"/>
    <dgm:cxn modelId="{67E4966D-EE03-42FF-94B1-AA57795304CD}" type="presOf" srcId="{F10BCB75-2A3F-40C1-95F0-32FA4A7AC7DF}" destId="{E15EE672-D684-4C5E-8BD8-4C024C710536}" srcOrd="0" destOrd="0" presId="urn:microsoft.com/office/officeart/2008/layout/AlternatingHexagons"/>
    <dgm:cxn modelId="{6A77BC14-1F22-42F2-B8BB-8D91B938D686}" srcId="{429CBF43-7830-4668-869B-9B5F639B1994}" destId="{DFE8998C-D589-4BB4-823E-997A883B4481}" srcOrd="1" destOrd="0" parTransId="{897BAF8D-6E0E-47BF-98F2-DA261C85DE42}" sibTransId="{F10BCB75-2A3F-40C1-95F0-32FA4A7AC7DF}"/>
    <dgm:cxn modelId="{B71646C5-0EE3-437E-8F42-6F093A75CB71}" type="presOf" srcId="{47D2887B-7CBA-4202-B237-D9D1D75C3BDE}" destId="{97D77364-BA62-4D38-AC8B-87A8C7268695}" srcOrd="0" destOrd="0" presId="urn:microsoft.com/office/officeart/2008/layout/AlternatingHexagons"/>
    <dgm:cxn modelId="{6938B3BD-4814-4FF3-BA0D-4B39E39E0686}" srcId="{429CBF43-7830-4668-869B-9B5F639B1994}" destId="{689E7974-CC7A-4130-A029-740E45BF862F}" srcOrd="0" destOrd="0" parTransId="{E8831F1B-80F0-4BF4-A8D5-AD745CFA23C1}" sibTransId="{A71486B0-B374-4E08-8590-5401F60E9698}"/>
    <dgm:cxn modelId="{CC081B65-66B6-4C98-BBDF-036013B47AD1}" type="presOf" srcId="{689E7974-CC7A-4130-A029-740E45BF862F}" destId="{26106528-BD2C-44C1-885F-EED46CE732AF}" srcOrd="0" destOrd="0" presId="urn:microsoft.com/office/officeart/2008/layout/AlternatingHexagons"/>
    <dgm:cxn modelId="{B171853C-6147-40F8-9BDD-A222015E6018}" srcId="{429CBF43-7830-4668-869B-9B5F639B1994}" destId="{47D2887B-7CBA-4202-B237-D9D1D75C3BDE}" srcOrd="2" destOrd="0" parTransId="{EF839193-9CCD-42B0-B0D5-7388A7141BB0}" sibTransId="{9E1C4E08-2368-4E38-BBDE-9ECC67DD97BC}"/>
    <dgm:cxn modelId="{1F503494-4826-4DCA-892F-BB74AF2EB50B}" type="presOf" srcId="{A71486B0-B374-4E08-8590-5401F60E9698}" destId="{73DF0AB8-1C78-4BE8-8D16-FBB2DFC7B656}" srcOrd="0" destOrd="0" presId="urn:microsoft.com/office/officeart/2008/layout/AlternatingHexagons"/>
    <dgm:cxn modelId="{249D9ED1-C8B9-4740-B47B-C92202C30221}" srcId="{47D2887B-7CBA-4202-B237-D9D1D75C3BDE}" destId="{2303CCB5-7649-4C9D-9536-71A5C26A0E63}" srcOrd="0" destOrd="0" parTransId="{84F4A5E8-511D-4BE4-95F6-D01DDE8C7878}" sibTransId="{D24D0E8B-4712-46F8-BBDA-4A138C5B73C6}"/>
    <dgm:cxn modelId="{1FCF97F2-2EF3-4880-9DDF-0EE97E7C1F00}" type="presOf" srcId="{2303CCB5-7649-4C9D-9536-71A5C26A0E63}" destId="{98A23A4D-88D5-4433-B10D-BD9E5C314290}" srcOrd="0" destOrd="0" presId="urn:microsoft.com/office/officeart/2008/layout/AlternatingHexagons"/>
    <dgm:cxn modelId="{DD74EC92-BC37-411F-AF66-072599F3D487}" type="presParOf" srcId="{D4BA91EA-215A-4C03-A98E-293197E9E1E9}" destId="{6194C45F-DB02-4667-9DCD-F807D400D513}" srcOrd="0" destOrd="0" presId="urn:microsoft.com/office/officeart/2008/layout/AlternatingHexagons"/>
    <dgm:cxn modelId="{F4798BC9-968E-4A5E-B0B9-973C8DEE2E1A}" type="presParOf" srcId="{6194C45F-DB02-4667-9DCD-F807D400D513}" destId="{26106528-BD2C-44C1-885F-EED46CE732AF}" srcOrd="0" destOrd="0" presId="urn:microsoft.com/office/officeart/2008/layout/AlternatingHexagons"/>
    <dgm:cxn modelId="{6EB7B7B6-7765-41AA-A714-62C98266D157}" type="presParOf" srcId="{6194C45F-DB02-4667-9DCD-F807D400D513}" destId="{2EBFB153-EAE1-42BC-BA99-13E1C230252B}" srcOrd="1" destOrd="0" presId="urn:microsoft.com/office/officeart/2008/layout/AlternatingHexagons"/>
    <dgm:cxn modelId="{123249F3-F08E-42E0-9A84-50192FEE3278}" type="presParOf" srcId="{6194C45F-DB02-4667-9DCD-F807D400D513}" destId="{E9D618D0-E80F-4C5B-9F2E-489A483228C0}" srcOrd="2" destOrd="0" presId="urn:microsoft.com/office/officeart/2008/layout/AlternatingHexagons"/>
    <dgm:cxn modelId="{E8B3B860-89AB-4043-A25B-984B1DE47631}" type="presParOf" srcId="{6194C45F-DB02-4667-9DCD-F807D400D513}" destId="{08AA59A2-18EF-4741-8D08-3309E7D54016}" srcOrd="3" destOrd="0" presId="urn:microsoft.com/office/officeart/2008/layout/AlternatingHexagons"/>
    <dgm:cxn modelId="{4F051555-3EF5-4646-B1F6-78DCA485F9A8}" type="presParOf" srcId="{6194C45F-DB02-4667-9DCD-F807D400D513}" destId="{73DF0AB8-1C78-4BE8-8D16-FBB2DFC7B656}" srcOrd="4" destOrd="0" presId="urn:microsoft.com/office/officeart/2008/layout/AlternatingHexagons"/>
    <dgm:cxn modelId="{0CC59332-A0BF-45D5-8D2A-CE6EC633BAC6}" type="presParOf" srcId="{D4BA91EA-215A-4C03-A98E-293197E9E1E9}" destId="{D24788CC-31A8-438D-BAC9-C47113776056}" srcOrd="1" destOrd="0" presId="urn:microsoft.com/office/officeart/2008/layout/AlternatingHexagons"/>
    <dgm:cxn modelId="{1BEB9FE7-D44A-4388-91FC-83D00040E717}" type="presParOf" srcId="{D4BA91EA-215A-4C03-A98E-293197E9E1E9}" destId="{7F979F28-1975-47D9-ACEA-10DC89E42667}" srcOrd="2" destOrd="0" presId="urn:microsoft.com/office/officeart/2008/layout/AlternatingHexagons"/>
    <dgm:cxn modelId="{5800C4DB-E5E9-4AB9-8877-DFB3AEFC85F2}" type="presParOf" srcId="{7F979F28-1975-47D9-ACEA-10DC89E42667}" destId="{810414E9-A635-48AA-8377-E0133A049DA6}" srcOrd="0" destOrd="0" presId="urn:microsoft.com/office/officeart/2008/layout/AlternatingHexagons"/>
    <dgm:cxn modelId="{41834D2E-7429-40AC-B57F-967A89FC4F5F}" type="presParOf" srcId="{7F979F28-1975-47D9-ACEA-10DC89E42667}" destId="{DEDFBB35-3BB7-4A3F-8496-2EF0A04ACA9A}" srcOrd="1" destOrd="0" presId="urn:microsoft.com/office/officeart/2008/layout/AlternatingHexagons"/>
    <dgm:cxn modelId="{5808FCBA-471F-43D8-ACD6-84FDD6373728}" type="presParOf" srcId="{7F979F28-1975-47D9-ACEA-10DC89E42667}" destId="{80BB5DE7-CAC5-42A5-8EE2-D10501756A12}" srcOrd="2" destOrd="0" presId="urn:microsoft.com/office/officeart/2008/layout/AlternatingHexagons"/>
    <dgm:cxn modelId="{DB2AD45C-F094-45ED-BDD8-8EFBE7E5DFDB}" type="presParOf" srcId="{7F979F28-1975-47D9-ACEA-10DC89E42667}" destId="{0B162AF1-791A-4198-8C00-B0DF40F21400}" srcOrd="3" destOrd="0" presId="urn:microsoft.com/office/officeart/2008/layout/AlternatingHexagons"/>
    <dgm:cxn modelId="{33F7D6F0-685D-465E-AE61-8F76F8AC3344}" type="presParOf" srcId="{7F979F28-1975-47D9-ACEA-10DC89E42667}" destId="{E15EE672-D684-4C5E-8BD8-4C024C710536}" srcOrd="4" destOrd="0" presId="urn:microsoft.com/office/officeart/2008/layout/AlternatingHexagons"/>
    <dgm:cxn modelId="{EF26DDCA-BA59-4064-AA28-8961AF0B2E85}" type="presParOf" srcId="{D4BA91EA-215A-4C03-A98E-293197E9E1E9}" destId="{A3960304-47FD-4AEB-AD1F-8E7F37C48973}" srcOrd="3" destOrd="0" presId="urn:microsoft.com/office/officeart/2008/layout/AlternatingHexagons"/>
    <dgm:cxn modelId="{75A5FD5D-A1C0-4907-907D-58BFB6B9730A}" type="presParOf" srcId="{D4BA91EA-215A-4C03-A98E-293197E9E1E9}" destId="{276FA1D1-00DB-46B1-9C40-273AB86A5638}" srcOrd="4" destOrd="0" presId="urn:microsoft.com/office/officeart/2008/layout/AlternatingHexagons"/>
    <dgm:cxn modelId="{2564F368-61F6-4E6D-B997-D1DD669908BA}" type="presParOf" srcId="{276FA1D1-00DB-46B1-9C40-273AB86A5638}" destId="{97D77364-BA62-4D38-AC8B-87A8C7268695}" srcOrd="0" destOrd="0" presId="urn:microsoft.com/office/officeart/2008/layout/AlternatingHexagons"/>
    <dgm:cxn modelId="{59B41651-C9CC-4659-871D-FCDD97FE0582}" type="presParOf" srcId="{276FA1D1-00DB-46B1-9C40-273AB86A5638}" destId="{98A23A4D-88D5-4433-B10D-BD9E5C314290}" srcOrd="1" destOrd="0" presId="urn:microsoft.com/office/officeart/2008/layout/AlternatingHexagons"/>
    <dgm:cxn modelId="{C1A4C5BA-9D73-48F2-9343-AB5D00898229}" type="presParOf" srcId="{276FA1D1-00DB-46B1-9C40-273AB86A5638}" destId="{C560E264-BA5F-442B-9B10-4058812AD125}" srcOrd="2" destOrd="0" presId="urn:microsoft.com/office/officeart/2008/layout/AlternatingHexagons"/>
    <dgm:cxn modelId="{6D752275-3DBC-4C2C-BD7F-7B8F23430DB8}" type="presParOf" srcId="{276FA1D1-00DB-46B1-9C40-273AB86A5638}" destId="{7CF7620F-50BE-4EDB-95D4-5FECC4591935}" srcOrd="3" destOrd="0" presId="urn:microsoft.com/office/officeart/2008/layout/AlternatingHexagons"/>
    <dgm:cxn modelId="{861706F0-3E3D-4A4E-BF57-6DC8A80C5260}" type="presParOf" srcId="{276FA1D1-00DB-46B1-9C40-273AB86A5638}" destId="{AA3BC0E1-4C2B-4391-B279-C274E7EE1FF8}" srcOrd="4" destOrd="0" presId="urn:microsoft.com/office/officeart/2008/layout/AlternatingHexagons"/>
  </dgm:cxnLst>
  <dgm:bg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252C4-1BAE-4926-9D31-ABF94038EF79}">
      <dsp:nvSpPr>
        <dsp:cNvPr id="0" name=""/>
        <dsp:cNvSpPr/>
      </dsp:nvSpPr>
      <dsp:spPr>
        <a:xfrm>
          <a:off x="2554112" y="2245695"/>
          <a:ext cx="3785726" cy="3881665"/>
        </a:xfrm>
        <a:prstGeom prst="gear9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Улица Беккер стрит: </a:t>
          </a:r>
          <a:r>
            <a:rPr lang="ru-RU" sz="1600" kern="1200" dirty="0" err="1" smtClean="0"/>
            <a:t>каб</a:t>
          </a:r>
          <a:r>
            <a:rPr lang="ru-RU" sz="1600" kern="1200" dirty="0" smtClean="0"/>
            <a:t>. 2.1, каб.2.3, каб.2.4</a:t>
          </a:r>
          <a:endParaRPr lang="ru-RU" sz="1600" kern="1200" dirty="0"/>
        </a:p>
      </dsp:txBody>
      <dsp:txXfrm>
        <a:off x="3315211" y="3148582"/>
        <a:ext cx="2263528" cy="2007585"/>
      </dsp:txXfrm>
    </dsp:sp>
    <dsp:sp modelId="{3167EEF1-CC79-4F58-AA7B-3FF28F12563C}">
      <dsp:nvSpPr>
        <dsp:cNvPr id="0" name=""/>
        <dsp:cNvSpPr/>
      </dsp:nvSpPr>
      <dsp:spPr>
        <a:xfrm>
          <a:off x="16772" y="1568480"/>
          <a:ext cx="3529841" cy="3475706"/>
        </a:xfrm>
        <a:prstGeom prst="gear6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Площадь «Точных наук»: </a:t>
          </a:r>
          <a:r>
            <a:rPr lang="ru-RU" sz="1600" kern="1200" dirty="0" err="1" smtClean="0"/>
            <a:t>каб</a:t>
          </a:r>
          <a:r>
            <a:rPr lang="ru-RU" sz="1600" kern="1200" dirty="0" smtClean="0"/>
            <a:t>. 3.15, каб.3.16, фойе 3-го этажа</a:t>
          </a:r>
          <a:endParaRPr lang="ru-RU" sz="1600" kern="1200" dirty="0"/>
        </a:p>
      </dsp:txBody>
      <dsp:txXfrm>
        <a:off x="899661" y="2448788"/>
        <a:ext cx="1764063" cy="1715090"/>
      </dsp:txXfrm>
    </dsp:sp>
    <dsp:sp modelId="{72CEB243-B70C-409C-9FF0-0746334CCC09}">
      <dsp:nvSpPr>
        <dsp:cNvPr id="0" name=""/>
        <dsp:cNvSpPr/>
      </dsp:nvSpPr>
      <dsp:spPr>
        <a:xfrm rot="20700000">
          <a:off x="1550248" y="-15835"/>
          <a:ext cx="3437318" cy="3242894"/>
        </a:xfrm>
        <a:prstGeom prst="gear6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Природная зона «Я и мир вокруг меня»: </a:t>
          </a:r>
          <a:r>
            <a:rPr lang="ru-RU" sz="1600" kern="1200" dirty="0" err="1" smtClean="0"/>
            <a:t>каб</a:t>
          </a:r>
          <a:r>
            <a:rPr lang="ru-RU" sz="1600" kern="1200" dirty="0" smtClean="0"/>
            <a:t>. 2.19, каб.2.20,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Каб.2.21</a:t>
          </a:r>
          <a:endParaRPr lang="ru-RU" sz="1600" kern="1200" dirty="0"/>
        </a:p>
      </dsp:txBody>
      <dsp:txXfrm rot="-20700000">
        <a:off x="2315684" y="683894"/>
        <a:ext cx="1906445" cy="1843434"/>
      </dsp:txXfrm>
    </dsp:sp>
    <dsp:sp modelId="{06C1755B-3B92-45C2-83BD-0032B2F3A819}">
      <dsp:nvSpPr>
        <dsp:cNvPr id="0" name=""/>
        <dsp:cNvSpPr/>
      </dsp:nvSpPr>
      <dsp:spPr>
        <a:xfrm>
          <a:off x="2289312" y="2036338"/>
          <a:ext cx="4293766" cy="4293766"/>
        </a:xfrm>
        <a:prstGeom prst="circularArrow">
          <a:avLst>
            <a:gd name="adj1" fmla="val 4687"/>
            <a:gd name="adj2" fmla="val 299029"/>
            <a:gd name="adj3" fmla="val 2548474"/>
            <a:gd name="adj4" fmla="val 1579335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707A1-42C9-4C91-B6F3-8AD322655B60}">
      <dsp:nvSpPr>
        <dsp:cNvPr id="0" name=""/>
        <dsp:cNvSpPr/>
      </dsp:nvSpPr>
      <dsp:spPr>
        <a:xfrm>
          <a:off x="-50402" y="1263825"/>
          <a:ext cx="3671281" cy="311968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728C7B-6F82-49B0-A845-9B71E8038E06}">
      <dsp:nvSpPr>
        <dsp:cNvPr id="0" name=""/>
        <dsp:cNvSpPr/>
      </dsp:nvSpPr>
      <dsp:spPr>
        <a:xfrm>
          <a:off x="1140973" y="-465146"/>
          <a:ext cx="3363653" cy="33636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06528-BD2C-44C1-885F-EED46CE732AF}">
      <dsp:nvSpPr>
        <dsp:cNvPr id="0" name=""/>
        <dsp:cNvSpPr/>
      </dsp:nvSpPr>
      <dsp:spPr>
        <a:xfrm rot="5400000">
          <a:off x="2388294" y="206152"/>
          <a:ext cx="1888851" cy="1952066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Парк Горького: каб.3.2, каб.3.4, каб.3.7,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каб.3.11</a:t>
          </a:r>
          <a:endParaRPr lang="ru-RU" sz="1400" kern="1200" dirty="0"/>
        </a:p>
      </dsp:txBody>
      <dsp:txXfrm rot="-5400000">
        <a:off x="2682031" y="552569"/>
        <a:ext cx="1301378" cy="1259234"/>
      </dsp:txXfrm>
    </dsp:sp>
    <dsp:sp modelId="{2EBFB153-EAE1-42BC-BA99-13E1C230252B}">
      <dsp:nvSpPr>
        <dsp:cNvPr id="0" name=""/>
        <dsp:cNvSpPr/>
      </dsp:nvSpPr>
      <dsp:spPr>
        <a:xfrm>
          <a:off x="4030898" y="795758"/>
          <a:ext cx="1809701" cy="972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F0AB8-1C78-4BE8-8D16-FBB2DFC7B656}">
      <dsp:nvSpPr>
        <dsp:cNvPr id="0" name=""/>
        <dsp:cNvSpPr/>
      </dsp:nvSpPr>
      <dsp:spPr>
        <a:xfrm rot="5400000">
          <a:off x="364256" y="242139"/>
          <a:ext cx="1869116" cy="1843929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Дом культуры «Души прекрасные порывы»: 3 этаж, актовый зал</a:t>
          </a:r>
          <a:endParaRPr lang="ru-RU" sz="1200" kern="1200" dirty="0"/>
        </a:p>
      </dsp:txBody>
      <dsp:txXfrm rot="-5400000">
        <a:off x="682100" y="538966"/>
        <a:ext cx="1233427" cy="1250276"/>
      </dsp:txXfrm>
    </dsp:sp>
    <dsp:sp modelId="{810414E9-A635-48AA-8377-E0133A049DA6}">
      <dsp:nvSpPr>
        <dsp:cNvPr id="0" name=""/>
        <dsp:cNvSpPr/>
      </dsp:nvSpPr>
      <dsp:spPr>
        <a:xfrm rot="5400000">
          <a:off x="1377395" y="1996085"/>
          <a:ext cx="1940937" cy="1800998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Сквер «Чудо рукотворное»: </a:t>
          </a:r>
          <a:r>
            <a:rPr lang="ru-RU" sz="1200" kern="1200" dirty="0" err="1" smtClean="0"/>
            <a:t>каб</a:t>
          </a:r>
          <a:r>
            <a:rPr lang="ru-RU" sz="1200" kern="1200" dirty="0" smtClean="0"/>
            <a:t>. 2.5, </a:t>
          </a:r>
          <a:r>
            <a:rPr lang="ru-RU" sz="1200" kern="1200" dirty="0" err="1" smtClean="0"/>
            <a:t>каб</a:t>
          </a:r>
          <a:r>
            <a:rPr lang="ru-RU" sz="1200" kern="1200" dirty="0" smtClean="0"/>
            <a:t>. 2.6, каб.2.7</a:t>
          </a:r>
          <a:endParaRPr lang="ru-RU" sz="1200" kern="1200" dirty="0"/>
        </a:p>
      </dsp:txBody>
      <dsp:txXfrm rot="-5400000">
        <a:off x="1736710" y="2237944"/>
        <a:ext cx="1222306" cy="1317281"/>
      </dsp:txXfrm>
    </dsp:sp>
    <dsp:sp modelId="{DEDFBB35-3BB7-4A3F-8496-2EF0A04ACA9A}">
      <dsp:nvSpPr>
        <dsp:cNvPr id="0" name=""/>
        <dsp:cNvSpPr/>
      </dsp:nvSpPr>
      <dsp:spPr>
        <a:xfrm>
          <a:off x="2853" y="2465467"/>
          <a:ext cx="1751323" cy="972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EE672-D684-4C5E-8BD8-4C024C710536}">
      <dsp:nvSpPr>
        <dsp:cNvPr id="0" name=""/>
        <dsp:cNvSpPr/>
      </dsp:nvSpPr>
      <dsp:spPr>
        <a:xfrm rot="5400000">
          <a:off x="3341270" y="1843157"/>
          <a:ext cx="1940937" cy="20668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Проспект «исследователей и проектировщиков»: коридор и холлы 2-го этажа</a:t>
          </a:r>
          <a:endParaRPr lang="ru-RU" sz="1200" kern="1200" dirty="0"/>
        </a:p>
      </dsp:txBody>
      <dsp:txXfrm rot="-5400000">
        <a:off x="3622795" y="2229595"/>
        <a:ext cx="1377889" cy="1293958"/>
      </dsp:txXfrm>
    </dsp:sp>
    <dsp:sp modelId="{97D77364-BA62-4D38-AC8B-87A8C7268695}">
      <dsp:nvSpPr>
        <dsp:cNvPr id="0" name=""/>
        <dsp:cNvSpPr/>
      </dsp:nvSpPr>
      <dsp:spPr>
        <a:xfrm rot="5400000">
          <a:off x="2510802" y="3723216"/>
          <a:ext cx="2084059" cy="1852012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Спортивный комплекс «мама, папа, я – спортивная семья»: 3 этаж, спортивный зал</a:t>
          </a:r>
          <a:endParaRPr lang="ru-RU" sz="1200" kern="1200" dirty="0"/>
        </a:p>
      </dsp:txBody>
      <dsp:txXfrm rot="-5400000">
        <a:off x="2918309" y="3935199"/>
        <a:ext cx="1269044" cy="1428047"/>
      </dsp:txXfrm>
    </dsp:sp>
    <dsp:sp modelId="{98A23A4D-88D5-4433-B10D-BD9E5C314290}">
      <dsp:nvSpPr>
        <dsp:cNvPr id="0" name=""/>
        <dsp:cNvSpPr/>
      </dsp:nvSpPr>
      <dsp:spPr>
        <a:xfrm>
          <a:off x="4030898" y="4232780"/>
          <a:ext cx="1809701" cy="972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030898" y="4232780"/>
        <a:ext cx="1809701" cy="972957"/>
      </dsp:txXfrm>
    </dsp:sp>
    <dsp:sp modelId="{AA3BC0E1-4C2B-4391-B279-C274E7EE1FF8}">
      <dsp:nvSpPr>
        <dsp:cNvPr id="0" name=""/>
        <dsp:cNvSpPr/>
      </dsp:nvSpPr>
      <dsp:spPr>
        <a:xfrm rot="5400000">
          <a:off x="529973" y="3667212"/>
          <a:ext cx="1957899" cy="1843957"/>
        </a:xfrm>
        <a:prstGeom prst="hexagon">
          <a:avLst>
            <a:gd name="adj" fmla="val 25000"/>
            <a:gd name="vf" fmla="val 115470"/>
          </a:avLst>
        </a:prstGeom>
        <a:solidFill>
          <a:schemeClr val="bg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Мир читающих человечков: з этаж,  библиотека </a:t>
          </a:r>
          <a:endParaRPr lang="ru-RU" sz="1700" kern="1200" dirty="0"/>
        </a:p>
      </dsp:txBody>
      <dsp:txXfrm rot="-5400000">
        <a:off x="885328" y="3927062"/>
        <a:ext cx="1247189" cy="1324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Проект «МОЯ ШКОЛА»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75927" y="3574201"/>
            <a:ext cx="9680346" cy="550333"/>
          </a:xfrm>
        </p:spPr>
        <p:txBody>
          <a:bodyPr/>
          <a:lstStyle/>
          <a:p>
            <a:r>
              <a:rPr lang="ru-RU" dirty="0" smtClean="0"/>
              <a:t>МОБУ СОШ №20 имени Героя Советского Союза Ф.К.Попова</a:t>
            </a:r>
          </a:p>
          <a:p>
            <a:r>
              <a:rPr lang="ru-RU" dirty="0" smtClean="0"/>
              <a:t>18 марта 2018г.</a:t>
            </a:r>
            <a:endParaRPr lang="ru-RU" dirty="0"/>
          </a:p>
        </p:txBody>
      </p:sp>
      <p:pic>
        <p:nvPicPr>
          <p:cNvPr id="4" name="Рисун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6512">
            <a:off x="1635520" y="1229280"/>
            <a:ext cx="1907192" cy="249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50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48478"/>
            <a:ext cx="10883347" cy="54864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СКВер «Чудо рукотворное»</a:t>
            </a:r>
            <a:br>
              <a:rPr lang="ru-RU" sz="3200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9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Выставка «Мир кукол и сувениров» –каб.1.10, ответственная Толтаева Н.М.;</a:t>
            </a:r>
            <a:b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дефиле  «Юный модельер»: коллекция «Зимняя сказка», учитель ИЗО и Технологии  Ли Е.О;</a:t>
            </a:r>
            <a:b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Занятия кружка по ФГОС «», учитель  технологии Ли Е.О. ;</a:t>
            </a:r>
            <a:b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90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sz="3200" dirty="0">
              <a:pattFill prst="pct90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27690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57810"/>
            <a:ext cx="10396882" cy="3369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pattFill prst="pct8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8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>
                <a:pattFill prst="pct8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>
                <a:pattFill prst="pct8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8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Проспект исследователей и проектировщиков</a:t>
            </a:r>
            <a:r>
              <a:rPr lang="ru-RU" sz="3200" dirty="0">
                <a:pattFill prst="pct8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>
                <a:pattFill prst="pct80">
                  <a:fgClr>
                    <a:schemeClr val="accent6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1. Григорьева Алина «Роль комнатных растений на здоровье человека;</a:t>
            </a:r>
            <a:br>
              <a:rPr lang="ru-RU" sz="3200" dirty="0" smtClean="0">
                <a:pattFill prst="pct8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2. Дмитриева Айыына «Изучение биологических свойств корневища сусака зонтичного»;</a:t>
            </a:r>
            <a:br>
              <a:rPr lang="ru-RU" sz="3200" dirty="0" smtClean="0">
                <a:pattFill prst="pct8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3. Скрябина </a:t>
            </a:r>
            <a:r>
              <a:rPr lang="ru-RU" sz="3200" dirty="0" err="1" smtClean="0">
                <a:pattFill prst="pct8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Айаана</a:t>
            </a:r>
            <a:r>
              <a:rPr lang="ru-RU" sz="3200" dirty="0" smtClean="0">
                <a:pattFill prst="pct8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«Проблема сортировки твердых бытовых отходов»</a:t>
            </a:r>
            <a:endParaRPr lang="ru-RU" sz="3200" dirty="0">
              <a:pattFill prst="pct80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103193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496957"/>
            <a:ext cx="10396882" cy="5416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pattFill prst="pct80">
                  <a:fgClr>
                    <a:schemeClr val="accent2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Спортивный комплекс</a:t>
            </a:r>
            <a:r>
              <a:rPr lang="ru-RU" sz="4000" dirty="0" smtClean="0">
                <a:pattFill prst="pct80">
                  <a:fgClr>
                    <a:srgbClr val="FFC000"/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4000" dirty="0" smtClean="0">
                <a:pattFill prst="pct80">
                  <a:fgClr>
                    <a:srgbClr val="FFC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60">
                  <a:fgClr>
                    <a:srgbClr val="FFC000"/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60">
                  <a:fgClr>
                    <a:srgbClr val="FFC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Соревнования «Мама, папа, я – спортивная семья»</a:t>
            </a:r>
            <a:b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участники – семьи 3 классов, 5-6 классов (4 ребенка+4 взрослых), </a:t>
            </a:r>
            <a:b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всего 36 детей, </a:t>
            </a:r>
            <a:r>
              <a:rPr lang="ru-RU" sz="3200" dirty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36 </a:t>
            </a:r>
            <a: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родителей; начало 9.00-11.00</a:t>
            </a:r>
            <a:b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6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ответственные:  Тырылгин А.Н.</a:t>
            </a:r>
            <a:br>
              <a:rPr lang="ru-RU" sz="3200" dirty="0" smtClean="0">
                <a:pattFill prst="pct6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6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Марков В.В., Тимофеев В.В.</a:t>
            </a:r>
            <a:br>
              <a:rPr lang="ru-RU" sz="3200" dirty="0" smtClean="0">
                <a:pattFill prst="pct6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«Тропа испытаний» – спортивная игра для семей 7 классов</a:t>
            </a:r>
            <a:b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 (5 родителей + 5 детей).</a:t>
            </a:r>
            <a:b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Всего 25 детей, 25 родителей</a:t>
            </a:r>
            <a:b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7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Ответственная: Дмитриева Х.А.</a:t>
            </a:r>
            <a:br>
              <a:rPr lang="ru-RU" sz="3200" dirty="0" smtClean="0">
                <a:pattFill prst="pct7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7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>начало 11.00 – 12.00</a:t>
            </a:r>
            <a:br>
              <a:rPr lang="ru-RU" sz="3200" dirty="0" smtClean="0">
                <a:pattFill prst="pct7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30">
                  <a:fgClr>
                    <a:srgbClr val="FF0000"/>
                  </a:fgClr>
                  <a:bgClr>
                    <a:schemeClr val="bg1"/>
                  </a:bgClr>
                </a:pattFill>
              </a:rPr>
            </a:br>
            <a:endParaRPr lang="ru-RU" sz="3200" dirty="0">
              <a:pattFill prst="pct30">
                <a:fgClr>
                  <a:srgbClr val="FF0000"/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487034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738113" cy="5605670"/>
          </a:xfrm>
          <a:pattFill prst="diagBrick">
            <a:fgClr>
              <a:schemeClr val="accent1">
                <a:tint val="20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pattFill prst="narHorz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Патриотический клуб «Витязь»</a:t>
            </a:r>
            <a:r>
              <a:rPr lang="ru-RU" sz="3200" dirty="0">
                <a:pattFill prst="narHorz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>
                <a:pattFill prst="narHorz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narHorz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2800" dirty="0" smtClean="0">
                <a:pattFill prst="narHorz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Военно-патриотическая игра «Я - Патриот», между семьями курсантов ДОШ «Витязь»;</a:t>
            </a:r>
            <a:b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Строевая подготовка родителей и учащихся;</a:t>
            </a:r>
            <a:b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Сборка разборка оружия на время (дети, родители)</a:t>
            </a:r>
            <a:b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Спортивный зал </a:t>
            </a:r>
            <a:b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ответственный Тимофеев К.И.</a:t>
            </a:r>
            <a:b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начало 12.00-14.00</a:t>
            </a:r>
            <a:br>
              <a:rPr lang="ru-RU" sz="2800" dirty="0" smtClean="0">
                <a:pattFill prst="trellis">
                  <a:fgClr>
                    <a:schemeClr val="accent3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sz="3200" dirty="0">
              <a:pattFill prst="trellis">
                <a:fgClr>
                  <a:schemeClr val="accent3">
                    <a:lumMod val="75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149814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9512"/>
            <a:ext cx="11698357" cy="630140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</a:rPr>
              <a:t>ДОМ культуры</a:t>
            </a:r>
            <a:br>
              <a:rPr lang="ru-RU" sz="3200" dirty="0" smtClean="0">
                <a:pattFill prst="pct75">
                  <a:fgClr>
                    <a:srgbClr val="C00000"/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2800" dirty="0" smtClean="0">
                <a:pattFill prst="trellis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Открытие </a:t>
            </a:r>
            <a:r>
              <a:rPr lang="ru-RU" sz="2800" i="1" dirty="0" smtClean="0">
                <a:pattFill prst="trellis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«Знакомьтесь – это МЫ!» (Визитки ДОО «ШАНС», ДОШ «Витязь», ЮИД «Светофор»;</a:t>
            </a:r>
            <a:br>
              <a:rPr lang="ru-RU" sz="2800" i="1" dirty="0" smtClean="0">
                <a:pattFill prst="trellis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trellis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Карта Радужного города (маршрут экскурсии);</a:t>
            </a:r>
            <a:br>
              <a:rPr lang="ru-RU" sz="2800" dirty="0" smtClean="0">
                <a:pattFill prst="trellis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trellis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2800" dirty="0" smtClean="0">
                <a:pattFill prst="trellis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творческая программа «Души прекрасные порывы…»</a:t>
            </a:r>
            <a:b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1 блок « Родина начинается здесь»: песни, инсценировки о России, современные танцы</a:t>
            </a:r>
            <a:b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2 блок: «История страны в песнях и танцах»</a:t>
            </a:r>
            <a:b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3 блок: «Мир, радость, счастье нашей Отчизны!»</a:t>
            </a:r>
            <a:b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Ответственные: Сивцева Н.А., Янковская М.А., Васильева М.И.</a:t>
            </a:r>
            <a:b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Начало 10.00-13.00</a:t>
            </a:r>
            <a:b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Закрытие 13.30</a:t>
            </a:r>
            <a:br>
              <a:rPr lang="ru-RU" sz="2800" dirty="0" smtClean="0">
                <a:pattFill prst="pct7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sz="2800" dirty="0">
              <a:pattFill prst="pct7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04306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49087"/>
            <a:ext cx="10933042" cy="211703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Дежурство учителей во время реализации данного проекта:</a:t>
            </a:r>
            <a:br>
              <a:rPr lang="ru-RU" sz="3200" dirty="0" smtClean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sz="3200" dirty="0">
              <a:pattFill prst="pct70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50446"/>
              </p:ext>
            </p:extLst>
          </p:nvPr>
        </p:nvGraphicFramePr>
        <p:xfrm>
          <a:off x="685801" y="1207604"/>
          <a:ext cx="10933042" cy="491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500">
                  <a:extLst>
                    <a:ext uri="{9D8B030D-6E8A-4147-A177-3AD203B41FA5}">
                      <a16:colId xmlns:a16="http://schemas.microsoft.com/office/drawing/2014/main" val="2492835949"/>
                    </a:ext>
                  </a:extLst>
                </a:gridCol>
                <a:gridCol w="3490271">
                  <a:extLst>
                    <a:ext uri="{9D8B030D-6E8A-4147-A177-3AD203B41FA5}">
                      <a16:colId xmlns:a16="http://schemas.microsoft.com/office/drawing/2014/main" val="1355061118"/>
                    </a:ext>
                  </a:extLst>
                </a:gridCol>
                <a:gridCol w="3490271">
                  <a:extLst>
                    <a:ext uri="{9D8B030D-6E8A-4147-A177-3AD203B41FA5}">
                      <a16:colId xmlns:a16="http://schemas.microsoft.com/office/drawing/2014/main" val="26026111"/>
                    </a:ext>
                  </a:extLst>
                </a:gridCol>
              </a:tblGrid>
              <a:tr h="4613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этаж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этаж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435115"/>
                  </a:ext>
                </a:extLst>
              </a:tr>
              <a:tr h="8904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pattFill prst="pct70">
                            <a:fgClr>
                              <a:schemeClr val="accent1">
                                <a:lumMod val="60000"/>
                                <a:lumOff val="40000"/>
                              </a:schemeClr>
                            </a:fgClr>
                            <a:bgClr>
                              <a:schemeClr val="bg1"/>
                            </a:bgClr>
                          </a:pattFill>
                        </a:rPr>
                        <a:t>9.00 – 10.00</a:t>
                      </a:r>
                      <a:endParaRPr lang="ru-RU" dirty="0" smtClean="0"/>
                    </a:p>
                    <a:p>
                      <a:r>
                        <a:rPr lang="ru-RU" dirty="0" smtClean="0">
                          <a:pattFill prst="pct70">
                            <a:fgClr>
                              <a:schemeClr val="accent1">
                                <a:lumMod val="60000"/>
                                <a:lumOff val="40000"/>
                              </a:schemeClr>
                            </a:fgClr>
                            <a:bgClr>
                              <a:schemeClr val="bg1"/>
                            </a:bgClr>
                          </a:pattFill>
                        </a:rPr>
                        <a:t/>
                      </a:r>
                      <a:br>
                        <a:rPr lang="ru-RU" dirty="0" smtClean="0">
                          <a:pattFill prst="pct70">
                            <a:fgClr>
                              <a:schemeClr val="accent1">
                                <a:lumMod val="60000"/>
                                <a:lumOff val="40000"/>
                              </a:schemeClr>
                            </a:fgClr>
                            <a:bgClr>
                              <a:schemeClr val="bg1"/>
                            </a:bgClr>
                          </a:pattFill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Алферов А.В.</a:t>
                      </a:r>
                    </a:p>
                    <a:p>
                      <a:r>
                        <a:rPr lang="ru-RU" dirty="0" smtClean="0"/>
                        <a:t>Кириллова </a:t>
                      </a:r>
                      <a:r>
                        <a:rPr lang="ru-RU" dirty="0" smtClean="0"/>
                        <a:t>В.М.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Титова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А.А.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4232899"/>
                  </a:ext>
                </a:extLst>
              </a:tr>
              <a:tr h="62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pattFill prst="pct70">
                            <a:fgClr>
                              <a:schemeClr val="accent1">
                                <a:lumMod val="60000"/>
                                <a:lumOff val="40000"/>
                              </a:schemeClr>
                            </a:fgClr>
                            <a:bgClr>
                              <a:schemeClr val="bg1"/>
                            </a:bgClr>
                          </a:pattFill>
                        </a:rPr>
                        <a:t>10.00 – 11.00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Толтаева Н.М.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Тимофеев В.В.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Винокурова С.И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73757"/>
                  </a:ext>
                </a:extLst>
              </a:tr>
              <a:tr h="62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pattFill prst="pct70">
                            <a:fgClr>
                              <a:schemeClr val="accent1">
                                <a:lumMod val="60000"/>
                                <a:lumOff val="40000"/>
                              </a:schemeClr>
                            </a:fgClr>
                            <a:bgClr>
                              <a:schemeClr val="bg1"/>
                            </a:bgClr>
                          </a:pattFill>
                        </a:rPr>
                        <a:t>11.00-12.00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Постникова Н.П.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Дашинимаева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И.С.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766976"/>
                  </a:ext>
                </a:extLst>
              </a:tr>
              <a:tr h="6232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pattFill prst="pct70">
                            <a:fgClr>
                              <a:schemeClr val="accent1">
                                <a:lumMod val="60000"/>
                                <a:lumOff val="40000"/>
                              </a:schemeClr>
                            </a:fgClr>
                            <a:bgClr>
                              <a:schemeClr val="bg1"/>
                            </a:bgClr>
                          </a:pattFill>
                        </a:rPr>
                        <a:t>12.00 – 13.00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Зырянова Е.Н.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Никифорова А.В.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538171"/>
                  </a:ext>
                </a:extLst>
              </a:tr>
              <a:tr h="80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pattFill prst="pct70">
                            <a:fgClr>
                              <a:schemeClr val="accent1">
                                <a:lumMod val="60000"/>
                                <a:lumOff val="40000"/>
                              </a:schemeClr>
                            </a:fgClr>
                            <a:bgClr>
                              <a:schemeClr val="bg1"/>
                            </a:bgClr>
                          </a:pattFill>
                        </a:rPr>
                        <a:t>13.00 – 14.00</a:t>
                      </a:r>
                      <a:endParaRPr lang="ru-RU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>
                        <a:pattFill prst="pct70">
                          <a:fgClr>
                            <a:schemeClr val="accent1">
                              <a:lumMod val="60000"/>
                              <a:lumOff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Ясуркаева Р.Р. 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Платонова С.Е.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33574"/>
                  </a:ext>
                </a:extLst>
              </a:tr>
              <a:tr h="8072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pattFill prst="pct70">
                            <a:fgClr>
                              <a:schemeClr val="accent1">
                                <a:lumMod val="60000"/>
                                <a:lumOff val="40000"/>
                              </a:schemeClr>
                            </a:fgClr>
                            <a:bgClr>
                              <a:schemeClr val="bg1"/>
                            </a:bgClr>
                          </a:pattFill>
                        </a:rPr>
                        <a:t>14.00</a:t>
                      </a:r>
                      <a:r>
                        <a:rPr lang="ru-RU" baseline="0" dirty="0" smtClean="0">
                          <a:pattFill prst="pct70">
                            <a:fgClr>
                              <a:schemeClr val="accent1">
                                <a:lumMod val="60000"/>
                                <a:lumOff val="40000"/>
                              </a:schemeClr>
                            </a:fgClr>
                            <a:bgClr>
                              <a:schemeClr val="bg1"/>
                            </a:bgClr>
                          </a:pattFill>
                        </a:rPr>
                        <a:t> – 15.00</a:t>
                      </a:r>
                      <a:endParaRPr lang="ru-RU" dirty="0" smtClean="0">
                        <a:pattFill prst="pct70">
                          <a:fgClr>
                            <a:schemeClr val="accent1">
                              <a:lumMod val="60000"/>
                              <a:lumOff val="40000"/>
                            </a:schemeClr>
                          </a:fgClr>
                          <a:bgClr>
                            <a:schemeClr val="bg1"/>
                          </a:bgClr>
                        </a:patt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Степанова А. 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Рашевская Н.Н.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940328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773556" y="255183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dirty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dirty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dirty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dirty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dirty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dirty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dirty="0">
                <a:pattFill prst="pct70">
                  <a:fgClr>
                    <a:schemeClr val="accent1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4058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18662"/>
            <a:ext cx="10396882" cy="7056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Дежурство администрации во время выборов и мероприятий проекта</a:t>
            </a:r>
            <a:endParaRPr lang="ru-RU" sz="32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820007"/>
              </p:ext>
            </p:extLst>
          </p:nvPr>
        </p:nvGraphicFramePr>
        <p:xfrm>
          <a:off x="1172818" y="1381538"/>
          <a:ext cx="9581322" cy="4770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494">
                  <a:extLst>
                    <a:ext uri="{9D8B030D-6E8A-4147-A177-3AD203B41FA5}">
                      <a16:colId xmlns:a16="http://schemas.microsoft.com/office/drawing/2014/main" val="601814083"/>
                    </a:ext>
                  </a:extLst>
                </a:gridCol>
                <a:gridCol w="2988914">
                  <a:extLst>
                    <a:ext uri="{9D8B030D-6E8A-4147-A177-3AD203B41FA5}">
                      <a16:colId xmlns:a16="http://schemas.microsoft.com/office/drawing/2014/main" val="2299512303"/>
                    </a:ext>
                  </a:extLst>
                </a:gridCol>
                <a:gridCol w="2988914">
                  <a:extLst>
                    <a:ext uri="{9D8B030D-6E8A-4147-A177-3AD203B41FA5}">
                      <a16:colId xmlns:a16="http://schemas.microsoft.com/office/drawing/2014/main" val="3659855857"/>
                    </a:ext>
                  </a:extLst>
                </a:gridCol>
              </a:tblGrid>
              <a:tr h="750957"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дежурства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ФИО администратора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Время сдачи отчета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087426"/>
                  </a:ext>
                </a:extLst>
              </a:tr>
              <a:tr h="750957">
                <a:tc>
                  <a:txBody>
                    <a:bodyPr/>
                    <a:lstStyle/>
                    <a:p>
                      <a:r>
                        <a:rPr lang="ru-RU" dirty="0" smtClean="0"/>
                        <a:t>8.00 – 11.00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Михайлова Д.И.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10.00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509227"/>
                  </a:ext>
                </a:extLst>
              </a:tr>
              <a:tr h="750957">
                <a:tc>
                  <a:txBody>
                    <a:bodyPr/>
                    <a:lstStyle/>
                    <a:p>
                      <a:r>
                        <a:rPr lang="ru-RU" dirty="0" smtClean="0"/>
                        <a:t>11.00 – 14.00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Хандобина</a:t>
                      </a:r>
                      <a:r>
                        <a:rPr lang="ru-RU" baseline="0" dirty="0" smtClean="0"/>
                        <a:t> Т.В.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12.00, 14.00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624929"/>
                  </a:ext>
                </a:extLst>
              </a:tr>
              <a:tr h="750957">
                <a:tc>
                  <a:txBody>
                    <a:bodyPr/>
                    <a:lstStyle/>
                    <a:p>
                      <a:r>
                        <a:rPr lang="ru-RU" dirty="0" smtClean="0"/>
                        <a:t>14.00 – 17.00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Аргунова</a:t>
                      </a:r>
                      <a:r>
                        <a:rPr lang="ru-RU" dirty="0" smtClean="0"/>
                        <a:t> У.А.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14.00, 16.00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482793"/>
                  </a:ext>
                </a:extLst>
              </a:tr>
              <a:tr h="750957">
                <a:tc>
                  <a:txBody>
                    <a:bodyPr/>
                    <a:lstStyle/>
                    <a:p>
                      <a:r>
                        <a:rPr lang="ru-RU" dirty="0" smtClean="0"/>
                        <a:t>17.00 – 20.00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Иванова В.П.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18.00, 20.00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282494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ru-RU" dirty="0" smtClean="0"/>
                        <a:t>9.00</a:t>
                      </a:r>
                      <a:r>
                        <a:rPr lang="ru-RU" baseline="0" dirty="0" smtClean="0"/>
                        <a:t> – 15.00 (во время мероприятий на 2 и 3 этажах по 3 часа)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Акимова И.Е.</a:t>
                      </a:r>
                    </a:p>
                    <a:p>
                      <a:r>
                        <a:rPr lang="ru-RU" dirty="0" smtClean="0"/>
                        <a:t>Парфенова Р.В.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52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18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45"/>
            <a:ext cx="12026537" cy="6735762"/>
          </a:xfrm>
        </p:spPr>
      </p:pic>
    </p:spTree>
    <p:extLst>
      <p:ext uri="{BB962C8B-B14F-4D97-AF65-F5344CB8AC3E}">
        <p14:creationId xmlns:p14="http://schemas.microsoft.com/office/powerpoint/2010/main" val="75434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"/>
            <a:ext cx="10396882" cy="136716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Цель: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привлечение родителей, старших родственников, бывших выпускников и общественных деятелей к участию в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P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еализации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>приоритетного проекта «Доступное дополнительное образование для детей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» и поддержке детского самоуправления.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96281662"/>
              </p:ext>
            </p:extLst>
          </p:nvPr>
        </p:nvGraphicFramePr>
        <p:xfrm>
          <a:off x="685803" y="949912"/>
          <a:ext cx="9754338" cy="5975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490">
                  <a:extLst>
                    <a:ext uri="{9D8B030D-6E8A-4147-A177-3AD203B41FA5}">
                      <a16:colId xmlns:a16="http://schemas.microsoft.com/office/drawing/2014/main" val="3291156651"/>
                    </a:ext>
                  </a:extLst>
                </a:gridCol>
                <a:gridCol w="5745091">
                  <a:extLst>
                    <a:ext uri="{9D8B030D-6E8A-4147-A177-3AD203B41FA5}">
                      <a16:colId xmlns:a16="http://schemas.microsoft.com/office/drawing/2014/main" val="796638179"/>
                    </a:ext>
                  </a:extLst>
                </a:gridCol>
                <a:gridCol w="1479069">
                  <a:extLst>
                    <a:ext uri="{9D8B030D-6E8A-4147-A177-3AD203B41FA5}">
                      <a16:colId xmlns:a16="http://schemas.microsoft.com/office/drawing/2014/main" val="3229143684"/>
                    </a:ext>
                  </a:extLst>
                </a:gridCol>
                <a:gridCol w="2065688">
                  <a:extLst>
                    <a:ext uri="{9D8B030D-6E8A-4147-A177-3AD203B41FA5}">
                      <a16:colId xmlns:a16="http://schemas.microsoft.com/office/drawing/2014/main" val="1451272908"/>
                    </a:ext>
                  </a:extLst>
                </a:gridCol>
              </a:tblGrid>
              <a:tr h="3686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Мероприятие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Время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Ответственные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extLst>
                  <a:ext uri="{0D108BD9-81ED-4DB2-BD59-A6C34878D82A}">
                    <a16:rowId xmlns:a16="http://schemas.microsoft.com/office/drawing/2014/main" val="2574794953"/>
                  </a:ext>
                </a:extLst>
              </a:tr>
              <a:tr h="5578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День открытых дверей в кружках :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Открытие «Радужного города»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10.00.-10.20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Сивцева Н.А.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extLst>
                  <a:ext uri="{0D108BD9-81ED-4DB2-BD59-A6C34878D82A}">
                    <a16:rowId xmlns:a16="http://schemas.microsoft.com/office/drawing/2014/main" val="4005528335"/>
                  </a:ext>
                </a:extLst>
              </a:tr>
              <a:tr h="16949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Путешествие по «Радужному городу»: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Улица «Беккер стрит» (кружки английского языка) –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Площадь «Точных наук» (кружки математического цикла: математика, физика, информатика, робототехника, 3-моделирование) –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Парковая зона «Я и мир вокруг меня» (кружки биологии, химии, географии) –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Парк «Горького» (кружки филологического направления» - 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Сквер «Чудо рукотворное»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10.30-11.00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11.15. – 12.15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Кириллина Р.А.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Саввинова Л.Н.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Дмитриева Х.А.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extLst>
                  <a:ext uri="{0D108BD9-81ED-4DB2-BD59-A6C34878D82A}">
                    <a16:rowId xmlns:a16="http://schemas.microsoft.com/office/drawing/2014/main" val="2406333558"/>
                  </a:ext>
                </a:extLst>
              </a:tr>
              <a:tr h="7470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Смотр художественной самодеятельности: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Программа «Души прекрасные порывы…»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14.00</a:t>
                      </a:r>
                      <a:r>
                        <a:rPr lang="ru-RU" sz="1200" dirty="0">
                          <a:effectLst/>
                        </a:rPr>
                        <a:t>. до </a:t>
                      </a:r>
                      <a:r>
                        <a:rPr lang="ru-RU" sz="1200" dirty="0" smtClean="0">
                          <a:effectLst/>
                        </a:rPr>
                        <a:t>15.30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Акимова И.Е.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Сивцева Н.А.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extLst>
                  <a:ext uri="{0D108BD9-81ED-4DB2-BD59-A6C34878D82A}">
                    <a16:rowId xmlns:a16="http://schemas.microsoft.com/office/drawing/2014/main" val="3217292271"/>
                  </a:ext>
                </a:extLst>
              </a:tr>
              <a:tr h="5578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Закрытие Дня открытых дверей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13.40-14.00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Акимова И.Е.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extLst>
                  <a:ext uri="{0D108BD9-81ED-4DB2-BD59-A6C34878D82A}">
                    <a16:rowId xmlns:a16="http://schemas.microsoft.com/office/drawing/2014/main" val="1415060281"/>
                  </a:ext>
                </a:extLst>
              </a:tr>
              <a:tr h="36863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Спортивные соревнования «Мама, папа, я – спортивная семья</a:t>
                      </a:r>
                      <a:r>
                        <a:rPr lang="ru-RU" sz="1200" dirty="0" smtClean="0">
                          <a:effectLst/>
                        </a:rPr>
                        <a:t>»;</a:t>
                      </a:r>
                      <a:br>
                        <a:rPr lang="ru-RU" sz="1200" dirty="0" smtClean="0">
                          <a:effectLst/>
                        </a:rPr>
                      </a:br>
                      <a:r>
                        <a:rPr lang="ru-RU" sz="1200" dirty="0" smtClean="0">
                          <a:effectLst/>
                        </a:rPr>
                        <a:t>«Тропа испытаний» – спортивная игра для семей 7-ых классов;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err="1" smtClean="0">
                          <a:effectLst/>
                        </a:rPr>
                        <a:t>Патриотиченский</a:t>
                      </a:r>
                      <a:r>
                        <a:rPr lang="ru-RU" sz="1200" dirty="0" smtClean="0">
                          <a:effectLst/>
                        </a:rPr>
                        <a:t> клуб «Витязь» – военно-патриотическая игра «Патриот», дежурство.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11.00-14.00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12.00-15.00</a:t>
                      </a:r>
                      <a:endParaRPr lang="ru-RU" sz="1200" u="sng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Тырылгин А.Н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Дмитриева Х.А.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Тимофеев К.И.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extLst>
                  <a:ext uri="{0D108BD9-81ED-4DB2-BD59-A6C34878D82A}">
                    <a16:rowId xmlns:a16="http://schemas.microsoft.com/office/drawing/2014/main" val="3018708816"/>
                  </a:ext>
                </a:extLst>
              </a:tr>
              <a:tr h="55785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«Мир читающих человечков», библиотечные уроки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11.00-13.00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Князева А.Д.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extLst>
                  <a:ext uri="{0D108BD9-81ED-4DB2-BD59-A6C34878D82A}">
                    <a16:rowId xmlns:a16="http://schemas.microsoft.com/office/drawing/2014/main" val="3901598117"/>
                  </a:ext>
                </a:extLst>
              </a:tr>
              <a:tr h="6158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Проектная мастерская «Мой двор», «Моя школа», «Экологические проекты» и др.(защита проектов)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10.00.-14.00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Кириллина Р.А.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1" marR="45151" marT="0" marB="0"/>
                </a:tc>
                <a:extLst>
                  <a:ext uri="{0D108BD9-81ED-4DB2-BD59-A6C34878D82A}">
                    <a16:rowId xmlns:a16="http://schemas.microsoft.com/office/drawing/2014/main" val="1518805898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4651707" y="186431"/>
            <a:ext cx="26717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37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035246" cy="9753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pattFill prst="lgCheck">
                  <a:fgClr>
                    <a:srgbClr val="FFFF00"/>
                  </a:fgClr>
                  <a:bgClr>
                    <a:schemeClr val="bg1"/>
                  </a:bgClr>
                </a:pattFill>
              </a:rPr>
              <a:t>Маршрут экскурсии по «Радужному городу»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8742694"/>
              </p:ext>
            </p:extLst>
          </p:nvPr>
        </p:nvGraphicFramePr>
        <p:xfrm>
          <a:off x="0" y="758900"/>
          <a:ext cx="6339839" cy="60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52349772"/>
              </p:ext>
            </p:extLst>
          </p:nvPr>
        </p:nvGraphicFramePr>
        <p:xfrm>
          <a:off x="6191792" y="758899"/>
          <a:ext cx="5843453" cy="6099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Стрелка вправо 9"/>
          <p:cNvSpPr/>
          <p:nvPr/>
        </p:nvSpPr>
        <p:spPr>
          <a:xfrm flipV="1">
            <a:off x="5094515" y="2192375"/>
            <a:ext cx="899884" cy="167648"/>
          </a:xfrm>
          <a:prstGeom prst="rightArrow">
            <a:avLst>
              <a:gd name="adj1" fmla="val 7051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6191793" y="2862469"/>
            <a:ext cx="313506" cy="765313"/>
          </a:xfrm>
          <a:prstGeom prst="downArrow">
            <a:avLst>
              <a:gd name="adj1" fmla="val 3804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flipH="1">
            <a:off x="6191793" y="4667794"/>
            <a:ext cx="243841" cy="7141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9387621" flipH="1" flipV="1">
            <a:off x="8182544" y="868480"/>
            <a:ext cx="592182" cy="208447"/>
          </a:xfrm>
          <a:prstGeom prst="rightArrow">
            <a:avLst>
              <a:gd name="adj1" fmla="val 5769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777980">
            <a:off x="9887440" y="957516"/>
            <a:ext cx="605859" cy="278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0263463" y="1993860"/>
            <a:ext cx="680365" cy="3251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1192839" y="3155345"/>
            <a:ext cx="287986" cy="695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3678603">
            <a:off x="10584919" y="4446081"/>
            <a:ext cx="362569" cy="819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8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61" y="79513"/>
            <a:ext cx="10744199" cy="6380922"/>
          </a:xfrm>
          <a:pattFill prst="pct5">
            <a:fgClr>
              <a:schemeClr val="accent1">
                <a:tint val="60000"/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pattFill prst="pct75">
                  <a:fgClr>
                    <a:srgbClr val="002060"/>
                  </a:fgClr>
                  <a:bgClr>
                    <a:schemeClr val="bg1"/>
                  </a:bgClr>
                </a:pattFill>
              </a:rPr>
              <a:t>улица Беккер стрит</a:t>
            </a:r>
            <a:br>
              <a:rPr lang="ru-RU" sz="3200" dirty="0" smtClean="0">
                <a:pattFill prst="pct75">
                  <a:fgClr>
                    <a:srgbClr val="00206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75">
                  <a:fgClr>
                    <a:srgbClr val="002060"/>
                  </a:fgClr>
                  <a:bgClr>
                    <a:schemeClr val="bg1"/>
                  </a:bgClr>
                </a:pattFill>
              </a:rPr>
              <a:t>10.00 – 11.00</a:t>
            </a:r>
            <a:br>
              <a:rPr lang="ru-RU" sz="3200" dirty="0" smtClean="0">
                <a:pattFill prst="pct75">
                  <a:fgClr>
                    <a:srgbClr val="00206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>1. «</a:t>
            </a:r>
            <a:r>
              <a:rPr lang="en-US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>Spring Poetry</a:t>
            </a:r>
            <a: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>» конкурс чтецов на английском языке среди 3-6 классов, 9-11 классов;</a:t>
            </a:r>
            <a:b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60">
                  <a:fgClr>
                    <a:srgbClr val="0070C0"/>
                  </a:fgClr>
                  <a:bgClr>
                    <a:schemeClr val="bg1"/>
                  </a:bgClr>
                </a:pattFill>
              </a:rPr>
              <a:t>охват: 40 учащихся, 20 родителей</a:t>
            </a:r>
            <a:br>
              <a:rPr lang="ru-RU" sz="3200" dirty="0" smtClean="0">
                <a:pattFill prst="pct60">
                  <a:fgClr>
                    <a:srgbClr val="0070C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>2. Концерт звезд зарубежной эстрады</a:t>
            </a:r>
            <a:b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>11.00-12.00 </a:t>
            </a:r>
            <a:b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</a:br>
            <a:r>
              <a:rPr lang="ru-RU" sz="3200" dirty="0">
                <a:pattFill prst="pct60">
                  <a:fgClr>
                    <a:srgbClr val="0070C0"/>
                  </a:fgClr>
                  <a:bgClr>
                    <a:schemeClr val="bg1"/>
                  </a:bgClr>
                </a:pattFill>
              </a:rPr>
              <a:t>охват: 2</a:t>
            </a:r>
            <a:r>
              <a:rPr lang="ru-RU" sz="3200" dirty="0" smtClean="0">
                <a:pattFill prst="pct60">
                  <a:fgClr>
                    <a:srgbClr val="0070C0"/>
                  </a:fgClr>
                  <a:bgClr>
                    <a:schemeClr val="bg1"/>
                  </a:bgClr>
                </a:pattFill>
              </a:rPr>
              <a:t>0 </a:t>
            </a:r>
            <a:r>
              <a:rPr lang="ru-RU" sz="3200" dirty="0">
                <a:pattFill prst="pct60">
                  <a:fgClr>
                    <a:srgbClr val="0070C0"/>
                  </a:fgClr>
                  <a:bgClr>
                    <a:schemeClr val="bg1"/>
                  </a:bgClr>
                </a:pattFill>
              </a:rPr>
              <a:t>учащихся, 2</a:t>
            </a:r>
            <a:r>
              <a:rPr lang="ru-RU" sz="3200" dirty="0" smtClean="0">
                <a:pattFill prst="pct60">
                  <a:fgClr>
                    <a:srgbClr val="0070C0"/>
                  </a:fgClr>
                  <a:bgClr>
                    <a:schemeClr val="bg1"/>
                  </a:bgClr>
                </a:pattFill>
              </a:rPr>
              <a:t>5 </a:t>
            </a:r>
            <a:r>
              <a:rPr lang="ru-RU" sz="3200" dirty="0">
                <a:pattFill prst="pct60">
                  <a:fgClr>
                    <a:srgbClr val="0070C0"/>
                  </a:fgClr>
                  <a:bgClr>
                    <a:schemeClr val="bg1"/>
                  </a:bgClr>
                </a:pattFill>
              </a:rPr>
              <a:t>родителей</a:t>
            </a:r>
            <a:br>
              <a:rPr lang="ru-RU" sz="3200" dirty="0">
                <a:pattFill prst="pct60">
                  <a:fgClr>
                    <a:srgbClr val="0070C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</a:br>
            <a:r>
              <a:rPr lang="ru-RU" sz="3200" dirty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>ответственные Бурнашева Л.М., </a:t>
            </a:r>
            <a:r>
              <a:rPr lang="ru-RU" sz="3200" dirty="0" err="1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>Пестрякова</a:t>
            </a:r>
            <a:r>
              <a:rPr lang="ru-RU" sz="3200" dirty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> Т.И., Никифорова А.В., </a:t>
            </a:r>
            <a:r>
              <a:rPr lang="ru-RU" sz="3200" dirty="0" err="1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>Басыгысова</a:t>
            </a:r>
            <a:r>
              <a:rPr lang="ru-RU" sz="3200" dirty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  <a:t> И.А., Третьякова С.П., Зырянова Е.Н.</a:t>
            </a:r>
            <a:br>
              <a:rPr lang="ru-RU" sz="3200" dirty="0">
                <a:pattFill prst="pct60">
                  <a:fgClr>
                    <a:schemeClr val="accent4"/>
                  </a:fgClr>
                  <a:bgClr>
                    <a:schemeClr val="bg1"/>
                  </a:bgClr>
                </a:pattFill>
              </a:rPr>
            </a:br>
            <a:endParaRPr lang="ru-RU" sz="3200" dirty="0">
              <a:pattFill prst="pct60">
                <a:fgClr>
                  <a:schemeClr val="accent4"/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43685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48" y="208723"/>
            <a:ext cx="11400181" cy="5804452"/>
          </a:xfrm>
          <a:pattFill prst="pct70">
            <a:fgClr>
              <a:schemeClr val="accent1">
                <a:tint val="60000"/>
                <a:hueOff val="0"/>
                <a:satOff val="0"/>
                <a:lumOff val="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  <a:t>Парк  Горького </a:t>
            </a:r>
            <a:b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  <a:t>(филологи)</a:t>
            </a:r>
            <a:b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  <a:t>1. внеурочное занятие по ФГОС «История русской словесности», Стручкова Н.С.;</a:t>
            </a:r>
            <a:b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  <a:t>2. внеурочное занятие по ФГОС «За страницами учебника», Рашевская Н.Н.;</a:t>
            </a:r>
            <a:b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  <a:t>3. внеурочное занятие по ФГОС «Юнкоры – рыцари пера», Борисова Н.П.</a:t>
            </a:r>
            <a:b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5">
                  <a:fgClr>
                    <a:schemeClr val="bg1">
                      <a:lumMod val="50000"/>
                    </a:schemeClr>
                  </a:fgClr>
                  <a:bgClr>
                    <a:schemeClr val="bg1"/>
                  </a:bgClr>
                </a:pattFill>
              </a:rPr>
              <a:t>4.  Внеурочное занятие по ФГОС «Писать просто и ясно», Назарова Н.В.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pattFill prst="pct75">
                <a:fgClr>
                  <a:schemeClr val="accent1"/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73508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52" y="0"/>
            <a:ext cx="11549269" cy="633122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sz="3200" dirty="0" smtClean="0">
                <a:pattFill prst="pct5">
                  <a:fgClr>
                    <a:schemeClr val="accent1">
                      <a:tint val="60000"/>
                      <a:hueOff val="0"/>
                      <a:satOff val="0"/>
                      <a:lumOff val="0"/>
                    </a:schemeClr>
                  </a:fgClr>
                  <a:bgClr>
                    <a:schemeClr val="bg1"/>
                  </a:bgClr>
                </a:pattFill>
              </a:rPr>
              <a:t>Музыкальный салон</a:t>
            </a:r>
            <a:br>
              <a:rPr lang="ru-RU" sz="3200" dirty="0" smtClean="0">
                <a:pattFill prst="pct5">
                  <a:fgClr>
                    <a:schemeClr val="accent1">
                      <a:tint val="60000"/>
                      <a:hueOff val="0"/>
                      <a:satOff val="0"/>
                      <a:lumOff val="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5">
                  <a:fgClr>
                    <a:schemeClr val="accent1">
                      <a:tint val="60000"/>
                      <a:hueOff val="0"/>
                      <a:satOff val="0"/>
                      <a:lumOff val="0"/>
                    </a:schemeClr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pct5">
                  <a:fgClr>
                    <a:schemeClr val="accent1">
                      <a:tint val="60000"/>
                      <a:hueOff val="0"/>
                      <a:satOff val="0"/>
                      <a:lumOff val="0"/>
                    </a:schemeClr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*</a:t>
            </a:r>
            <a:r>
              <a:rPr lang="ru-RU" sz="3200" dirty="0" smtClean="0"/>
              <a:t> </a:t>
            </a:r>
            <a:r>
              <a:rPr lang="ru-RU" sz="3200" dirty="0" smtClean="0">
                <a:pattFill prst="sphere">
                  <a:fgClr>
                    <a:srgbClr val="FFFF00"/>
                  </a:fgClr>
                  <a:bgClr>
                    <a:schemeClr val="bg1"/>
                  </a:bgClr>
                </a:pattFill>
              </a:rPr>
              <a:t>Кружок </a:t>
            </a:r>
            <a:r>
              <a:rPr lang="ru-RU" sz="3200" dirty="0">
                <a:pattFill prst="sphere">
                  <a:fgClr>
                    <a:srgbClr val="FFFF00"/>
                  </a:fgClr>
                  <a:bgClr>
                    <a:schemeClr val="bg1"/>
                  </a:bgClr>
                </a:pattFill>
              </a:rPr>
              <a:t>«Веселые нотки» – </a:t>
            </a:r>
            <a:r>
              <a:rPr lang="ru-RU" sz="3200" dirty="0" smtClean="0">
                <a:pattFill prst="sphere">
                  <a:fgClr>
                    <a:srgbClr val="FFFF00"/>
                  </a:fgClr>
                  <a:bgClr>
                    <a:schemeClr val="bg1"/>
                  </a:bgClr>
                </a:pattFill>
              </a:rPr>
              <a:t>игра «Угадай </a:t>
            </a:r>
            <a:r>
              <a:rPr lang="ru-RU" sz="3200" dirty="0">
                <a:pattFill prst="sphere">
                  <a:fgClr>
                    <a:srgbClr val="FFFF00"/>
                  </a:fgClr>
                  <a:bgClr>
                    <a:schemeClr val="bg1"/>
                  </a:bgClr>
                </a:pattFill>
              </a:rPr>
              <a:t>мелодию» (на базе ансамбля «Ритм» 4 «а» и с участием родителей 4 «а</a:t>
            </a:r>
            <a:r>
              <a:rPr lang="ru-RU" sz="3200" dirty="0" smtClean="0">
                <a:pattFill prst="sphere">
                  <a:fgClr>
                    <a:srgbClr val="FFFF00"/>
                  </a:fgClr>
                  <a:bgClr>
                    <a:schemeClr val="bg1"/>
                  </a:bgClr>
                </a:pattFill>
              </a:rPr>
              <a:t>»), руководитель Янковская М.А.;</a:t>
            </a:r>
            <a:br>
              <a:rPr lang="ru-RU" sz="3200" dirty="0" smtClean="0">
                <a:pattFill prst="sphere">
                  <a:fgClr>
                    <a:srgbClr val="FFFF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sphere">
                  <a:fgClr>
                    <a:srgbClr val="FFFF00"/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3200" dirty="0" smtClean="0">
                <a:pattFill prst="sphere">
                  <a:fgClr>
                    <a:srgbClr val="FFFF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sphere">
                  <a:fgClr>
                    <a:srgbClr val="FFFF00"/>
                  </a:fgClr>
                  <a:bgClr>
                    <a:schemeClr val="bg1"/>
                  </a:bgClr>
                </a:pattFill>
              </a:rPr>
              <a:t>* «фитнес аэробика»  - мастер – класс для родителей начальной  школы, руководитель Васильева М.И.</a:t>
            </a:r>
            <a:br>
              <a:rPr lang="ru-RU" sz="3200" dirty="0" smtClean="0">
                <a:pattFill prst="sphere">
                  <a:fgClr>
                    <a:srgbClr val="FFFF00"/>
                  </a:fgClr>
                  <a:bgClr>
                    <a:schemeClr val="bg1"/>
                  </a:bgClr>
                </a:pattFill>
              </a:rPr>
            </a:br>
            <a:r>
              <a:rPr lang="ru-RU" sz="2800" dirty="0">
                <a:pattFill prst="pct75">
                  <a:fgClr>
                    <a:schemeClr val="accent1"/>
                  </a:fgClr>
                  <a:bgClr>
                    <a:schemeClr val="bg1"/>
                  </a:bgClr>
                </a:pattFill>
              </a:rPr>
              <a:t/>
            </a:r>
            <a:br>
              <a:rPr lang="ru-RU" sz="2800" dirty="0">
                <a:pattFill prst="pct75">
                  <a:fgClr>
                    <a:schemeClr val="accent1"/>
                  </a:fgClr>
                  <a:bgClr>
                    <a:schemeClr val="bg1"/>
                  </a:bgClr>
                </a:patt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84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191" y="198783"/>
            <a:ext cx="10297492" cy="384644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/>
            </a:r>
            <a:br>
              <a:rPr lang="ru-RU" sz="3200" dirty="0" smtClean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/>
            </a:r>
            <a:br>
              <a:rPr lang="ru-RU" sz="3200" dirty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/>
            </a:r>
            <a:br>
              <a:rPr lang="ru-RU" sz="3200" dirty="0" smtClean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/>
            </a:r>
            <a:br>
              <a:rPr lang="ru-RU" sz="3200" dirty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/>
            </a:r>
            <a:br>
              <a:rPr lang="ru-RU" sz="3200" dirty="0" smtClean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>Площадь точных наук</a:t>
            </a:r>
            <a:br>
              <a:rPr lang="ru-RU" sz="3200" dirty="0" smtClean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/>
            </a:r>
            <a:br>
              <a:rPr lang="ru-RU" sz="3200" dirty="0" smtClean="0">
                <a:pattFill prst="pct80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i="1" dirty="0" smtClean="0">
                <a:pattFill prst="pct75">
                  <a:fgClr>
                    <a:srgbClr val="7030A0"/>
                  </a:fgClr>
                  <a:bgClr>
                    <a:schemeClr val="bg1"/>
                  </a:bgClr>
                </a:pattFill>
              </a:rPr>
              <a:t>Семейная олимпиада</a:t>
            </a:r>
            <a:br>
              <a:rPr lang="ru-RU" sz="3200" i="1" dirty="0" smtClean="0">
                <a:pattFill prst="pct75">
                  <a:fgClr>
                    <a:srgbClr val="7030A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>1. Открытие – 9.00.</a:t>
            </a:r>
            <a:b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>2. Олимпиада по математике для родителей и детей, отв. Ясуркаева Р.Р., Платонова С.Е.;</a:t>
            </a:r>
            <a:b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>3. Математические игры по станциям:</a:t>
            </a:r>
            <a:b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>«Пентамино» – отв. Баишева М.М.;</a:t>
            </a:r>
            <a:b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>«Своя игра» – отв. Верховцева Д.В.;</a:t>
            </a:r>
            <a:b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>Слепцова А.В. Титова А.А.;</a:t>
            </a:r>
            <a:b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>«Робототехника» – отв. Алферов А.В.;</a:t>
            </a:r>
            <a:b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>4. Математическая выставка (стенд с работами детей) – отв. </a:t>
            </a:r>
            <a:b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  <a:t>5. Награждение – отв. Винокурова С.И.</a:t>
            </a:r>
            <a:br>
              <a:rPr lang="ru-RU" sz="3200" dirty="0" smtClean="0">
                <a:pattFill prst="trellis">
                  <a:fgClr>
                    <a:schemeClr val="bg2">
                      <a:lumMod val="75000"/>
                    </a:schemeClr>
                  </a:fgClr>
                  <a:bgClr>
                    <a:srgbClr val="0070C0"/>
                  </a:bgClr>
                </a:pattFill>
              </a:rPr>
            </a:br>
            <a:r>
              <a:rPr lang="ru-RU" sz="3200" i="1" dirty="0" smtClean="0">
                <a:pattFill prst="pct8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  <a:t>Охват 20 учащихся, 12 родителей</a:t>
            </a:r>
            <a:br>
              <a:rPr lang="ru-RU" sz="3200" i="1" dirty="0" smtClean="0">
                <a:pattFill prst="pct80">
                  <a:fgClr>
                    <a:schemeClr val="accent5">
                      <a:lumMod val="75000"/>
                    </a:schemeClr>
                  </a:fgClr>
                  <a:bgClr>
                    <a:schemeClr val="bg1"/>
                  </a:bgClr>
                </a:pattFill>
              </a:rPr>
            </a:br>
            <a:endParaRPr lang="ru-RU" sz="3200" i="1" dirty="0">
              <a:pattFill prst="pct80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235070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68965"/>
            <a:ext cx="10396882" cy="554603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pattFill prst="pct70">
                  <a:fgClr>
                    <a:srgbClr val="00B050"/>
                  </a:fgClr>
                  <a:bgClr>
                    <a:schemeClr val="bg1"/>
                  </a:bgClr>
                </a:pattFill>
              </a:rPr>
              <a:t>Природная зона «Я и мир вокруг меня»</a:t>
            </a:r>
            <a:br>
              <a:rPr lang="ru-RU" sz="3200" dirty="0" smtClean="0">
                <a:pattFill prst="pct70">
                  <a:fgClr>
                    <a:srgbClr val="00B05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1. внеурочное занятие по ФГОС «Решение нестандартных задач по физике» , Винокурова С.И.;</a:t>
            </a:r>
            <a:b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2. </a:t>
            </a:r>
            <a:r>
              <a:rPr lang="ru-RU" sz="3200" dirty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внеурочное занятие по ФГОС </a:t>
            </a:r>
            <a: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«ЗАНИМАТЕЛЬНАЯ ГЕОГРАФИЯ», </a:t>
            </a:r>
            <a:r>
              <a:rPr lang="ru-RU" sz="3200" dirty="0" err="1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ТИТОва.а.м</a:t>
            </a:r>
            <a: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;</a:t>
            </a:r>
            <a:b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3.</a:t>
            </a:r>
            <a:r>
              <a:rPr lang="ru-RU" sz="3200" dirty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 внеурочное занятие по ФГОС </a:t>
            </a:r>
            <a: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«химия вокруг нас», ТЫРЫЛГИНА Л.Н	;</a:t>
            </a:r>
            <a:b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</a:br>
            <a: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4. </a:t>
            </a:r>
            <a:r>
              <a:rPr lang="ru-RU" sz="3200" dirty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внеурочное занятие по ФГОС </a:t>
            </a:r>
            <a: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«КЛЕТКА И ЖИЗНЬ», </a:t>
            </a:r>
            <a:r>
              <a:rPr lang="ru-RU" sz="3200" dirty="0" err="1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горохова</a:t>
            </a:r>
            <a:r>
              <a:rPr lang="ru-RU" sz="3200" dirty="0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 </a:t>
            </a:r>
            <a:r>
              <a:rPr lang="ru-RU" sz="3200" dirty="0" err="1" smtClean="0">
                <a:pattFill prst="pct80">
                  <a:fgClr>
                    <a:srgbClr val="FF9900"/>
                  </a:fgClr>
                  <a:bgClr>
                    <a:schemeClr val="bg1"/>
                  </a:bgClr>
                </a:pattFill>
              </a:rPr>
              <a:t>г.е</a:t>
            </a:r>
            <a:endParaRPr lang="ru-RU" sz="3200" dirty="0">
              <a:pattFill prst="pct80">
                <a:fgClr>
                  <a:srgbClr val="FF9900"/>
                </a:fgClr>
                <a:bgClr>
                  <a:schemeClr val="bg1"/>
                </a:bgClr>
              </a:pattFill>
            </a:endParaRPr>
          </a:p>
        </p:txBody>
      </p:sp>
    </p:spTree>
    <p:extLst>
      <p:ext uri="{BB962C8B-B14F-4D97-AF65-F5344CB8AC3E}">
        <p14:creationId xmlns:p14="http://schemas.microsoft.com/office/powerpoint/2010/main" val="3566700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753</TotalTime>
  <Words>547</Words>
  <Application>Microsoft Office PowerPoint</Application>
  <PresentationFormat>Широкоэкранный</PresentationFormat>
  <Paragraphs>134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Times New Roman</vt:lpstr>
      <vt:lpstr>Главное мероприятие</vt:lpstr>
      <vt:lpstr>Проект «МОЯ ШКОЛА»</vt:lpstr>
      <vt:lpstr>Презентация PowerPoint</vt:lpstr>
      <vt:lpstr>Цель: привлечение родителей, старших родственников, бывших выпускников и общественных деятелей к участию в Pеализации приоритетного проекта «Доступное дополнительное образование для детей» и поддержке детского самоуправления. </vt:lpstr>
      <vt:lpstr>Маршрут экскурсии по «Радужному городу»</vt:lpstr>
      <vt:lpstr> улица Беккер стрит 10.00 – 11.00 1. «Spring Poetry» конкурс чтецов на английском языке среди 3-6 классов, 9-11 классов;  охват: 40 учащихся, 20 родителей 2. Концерт звезд зарубежной эстрады 11.00-12.00  охват: 20 учащихся, 25 родителей  ответственные Бурнашева Л.М., Пестрякова Т.И., Никифорова А.В., Басыгысова И.А., Третьякова С.П., Зырянова Е.Н. </vt:lpstr>
      <vt:lpstr>Парк  Горького  (филологи)  1. внеурочное занятие по ФГОС «История русской словесности», Стручкова Н.С.; 2. внеурочное занятие по ФГОС «За страницами учебника», Рашевская Н.Н.; 3. внеурочное занятие по ФГОС «Юнкоры – рыцари пера», Борисова Н.П. 4.  Внеурочное занятие по ФГОС «Писать просто и ясно», Назарова Н.В. </vt:lpstr>
      <vt:lpstr>Музыкальный салон  * Кружок «Веселые нотки» – игра «Угадай мелодию» (на базе ансамбля «Ритм» 4 «а» и с участием родителей 4 «а»), руководитель Янковская М.А.;  * «фитнес аэробика»  - мастер – класс для родителей начальной  школы, руководитель Васильева М.И.   </vt:lpstr>
      <vt:lpstr>     Площадь точных наук  Семейная олимпиада 1. Открытие – 9.00. 2. Олимпиада по математике для родителей и детей, отв. Ясуркаева Р.Р., Платонова С.Е.; 3. Математические игры по станциям: «Пентамино» – отв. Баишева М.М.; «Своя игра» – отв. Верховцева Д.В.; Слепцова А.В. Титова А.А.; «Робототехника» – отв. Алферов А.В.; 4. Математическая выставка (стенд с работами детей) – отв.  5. Награждение – отв. Винокурова С.И. Охват 20 учащихся, 12 родителей </vt:lpstr>
      <vt:lpstr>Природная зона «Я и мир вокруг меня» 1. внеурочное занятие по ФГОС «Решение нестандартных задач по физике» , Винокурова С.И.; 2. внеурочное занятие по ФГОС «ЗАНИМАТЕЛЬНАЯ ГЕОГРАФИЯ», ТИТОва.а.м; 3. внеурочное занятие по ФГОС «химия вокруг нас», ТЫРЫЛГИНА Л.Н ; 4. внеурочное занятие по ФГОС «КЛЕТКА И ЖИЗНЬ», горохова г.е</vt:lpstr>
      <vt:lpstr>СКВер «Чудо рукотворное»  Выставка «Мир кукол и сувениров» –каб.1.10, ответственная Толтаева Н.М.;  дефиле  «Юный модельер»: коллекция «Зимняя сказка», учитель ИЗО и Технологии  Ли Е.О; Занятия кружка по ФГОС «», учитель  технологии Ли Е.О. ;    </vt:lpstr>
      <vt:lpstr>   Проспект исследователей и проектировщиков 1. Григорьева Алина «Роль комнатных растений на здоровье человека; 2. Дмитриева Айыына «Изучение биологических свойств корневища сусака зонтичного»; 3. Скрябина Айаана «Проблема сортировки твердых бытовых отходов»</vt:lpstr>
      <vt:lpstr>Спортивный комплекс  Соревнования «Мама, папа, я – спортивная семья» участники – семьи 3 классов, 5-6 классов (4 ребенка+4 взрослых),  всего 36 детей, 36 родителей; начало 9.00-11.00 ответственные:  Тырылгин А.Н. Марков В.В., Тимофеев В.В. «Тропа испытаний» – спортивная игра для семей 7 классов  (5 родителей + 5 детей). Всего 25 детей, 25 родителей Ответственная: Дмитриева Х.А. начало 11.00 – 12.00  </vt:lpstr>
      <vt:lpstr>Патриотический клуб «Витязь»  Военно-патриотическая игра «Я - Патриот», между семьями курсантов ДОШ «Витязь»; Строевая подготовка родителей и учащихся; Сборка разборка оружия на время (дети, родители)  Спортивный зал   ответственный Тимофеев К.И. начало 12.00-14.00 </vt:lpstr>
      <vt:lpstr>ДОМ культуры   Открытие «Знакомьтесь – это МЫ!» (Визитки ДОО «ШАНС», ДОШ «Витязь», ЮИД «Светофор»; Карта Радужного города (маршрут экскурсии);  творческая программа «Души прекрасные порывы…» 1 блок « Родина начинается здесь»: песни, инсценировки о России, современные танцы 2 блок: «История страны в песнях и танцах» 3 блок: «Мир, радость, счастье нашей Отчизны!» Ответственные: Сивцева Н.А., Янковская М.А., Васильева М.И. Начало 10.00-13.00 Закрытие 13.30 </vt:lpstr>
      <vt:lpstr>Дежурство учителей во время реализации данного проекта:  </vt:lpstr>
      <vt:lpstr>Дежурство администрации во время выборов и мероприятий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«Родина начинается здесь!»</dc:title>
  <dc:creator>ЗамДирВР</dc:creator>
  <cp:lastModifiedBy>ЗамДирВР</cp:lastModifiedBy>
  <cp:revision>57</cp:revision>
  <cp:lastPrinted>2018-03-14T07:50:06Z</cp:lastPrinted>
  <dcterms:created xsi:type="dcterms:W3CDTF">2018-03-01T00:58:49Z</dcterms:created>
  <dcterms:modified xsi:type="dcterms:W3CDTF">2018-03-14T08:12:07Z</dcterms:modified>
</cp:coreProperties>
</file>